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70" r:id="rId13"/>
    <p:sldId id="269" r:id="rId14"/>
    <p:sldId id="271" r:id="rId15"/>
    <p:sldId id="272" r:id="rId16"/>
    <p:sldId id="267" r:id="rId17"/>
    <p:sldId id="268"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D37"/>
    <a:srgbClr val="9C4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197845-A7AE-5E4E-AB91-1910C8BC661F}" type="datetimeFigureOut">
              <a:rPr lang="en-US"/>
              <a:pPr>
                <a:defRPr/>
              </a:pPr>
              <a:t>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1FDAC-2E62-D140-A1E6-5A855ACD5FD5}" type="slidenum">
              <a:rPr lang="en-US"/>
              <a:pPr>
                <a:defRPr/>
              </a:pPr>
              <a:t>‹#›</a:t>
            </a:fld>
            <a:endParaRPr lang="en-US"/>
          </a:p>
        </p:txBody>
      </p:sp>
    </p:spTree>
    <p:extLst>
      <p:ext uri="{BB962C8B-B14F-4D97-AF65-F5344CB8AC3E}">
        <p14:creationId xmlns:p14="http://schemas.microsoft.com/office/powerpoint/2010/main" val="348872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E9952FE-0BF9-4E4D-A436-6E89E4BC7698}" type="datetimeFigureOut">
              <a:rPr lang="en-US"/>
              <a:pPr>
                <a:defRPr/>
              </a:pPr>
              <a:t>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84F51C-1E09-F541-885A-26C27580CDAC}" type="slidenum">
              <a:rPr lang="en-US"/>
              <a:pPr>
                <a:defRPr/>
              </a:pPr>
              <a:t>‹#›</a:t>
            </a:fld>
            <a:endParaRPr lang="en-US"/>
          </a:p>
        </p:txBody>
      </p:sp>
    </p:spTree>
    <p:extLst>
      <p:ext uri="{BB962C8B-B14F-4D97-AF65-F5344CB8AC3E}">
        <p14:creationId xmlns:p14="http://schemas.microsoft.com/office/powerpoint/2010/main" val="21902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B9D00C2-4471-194B-9E40-AF0D20B095C2}" type="datetimeFigureOut">
              <a:rPr lang="en-US"/>
              <a:pPr>
                <a:defRPr/>
              </a:pPr>
              <a:t>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3ACBB-3920-1E43-9920-540333BF2694}" type="slidenum">
              <a:rPr lang="en-US"/>
              <a:pPr>
                <a:defRPr/>
              </a:pPr>
              <a:t>‹#›</a:t>
            </a:fld>
            <a:endParaRPr lang="en-US"/>
          </a:p>
        </p:txBody>
      </p:sp>
    </p:spTree>
    <p:extLst>
      <p:ext uri="{BB962C8B-B14F-4D97-AF65-F5344CB8AC3E}">
        <p14:creationId xmlns:p14="http://schemas.microsoft.com/office/powerpoint/2010/main" val="58193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E7DA5C2-BD5F-B840-B2DC-921DFADA49AD}" type="datetimeFigureOut">
              <a:rPr lang="en-US"/>
              <a:pPr>
                <a:defRPr/>
              </a:pPr>
              <a:t>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BB124-B2A9-CF4B-8BC9-C157BDC254CA}" type="slidenum">
              <a:rPr lang="en-US"/>
              <a:pPr>
                <a:defRPr/>
              </a:pPr>
              <a:t>‹#›</a:t>
            </a:fld>
            <a:endParaRPr lang="en-US"/>
          </a:p>
        </p:txBody>
      </p:sp>
    </p:spTree>
    <p:extLst>
      <p:ext uri="{BB962C8B-B14F-4D97-AF65-F5344CB8AC3E}">
        <p14:creationId xmlns:p14="http://schemas.microsoft.com/office/powerpoint/2010/main" val="164346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36E153F-9114-8B41-A033-B2454A56E1A4}" type="datetimeFigureOut">
              <a:rPr lang="en-US"/>
              <a:pPr>
                <a:defRPr/>
              </a:pPr>
              <a:t>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9571C-FDC2-6A48-8683-5F84474337A9}" type="slidenum">
              <a:rPr lang="en-US"/>
              <a:pPr>
                <a:defRPr/>
              </a:pPr>
              <a:t>‹#›</a:t>
            </a:fld>
            <a:endParaRPr lang="en-US"/>
          </a:p>
        </p:txBody>
      </p:sp>
    </p:spTree>
    <p:extLst>
      <p:ext uri="{BB962C8B-B14F-4D97-AF65-F5344CB8AC3E}">
        <p14:creationId xmlns:p14="http://schemas.microsoft.com/office/powerpoint/2010/main" val="10433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45DB205E-2046-3443-901A-0D905DA76D86}" type="datetimeFigureOut">
              <a:rPr lang="en-US"/>
              <a:pPr>
                <a:defRPr/>
              </a:pPr>
              <a:t>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455F2A-8693-7C41-B6F2-86FF446C0E60}" type="slidenum">
              <a:rPr lang="en-US"/>
              <a:pPr>
                <a:defRPr/>
              </a:pPr>
              <a:t>‹#›</a:t>
            </a:fld>
            <a:endParaRPr lang="en-US"/>
          </a:p>
        </p:txBody>
      </p:sp>
    </p:spTree>
    <p:extLst>
      <p:ext uri="{BB962C8B-B14F-4D97-AF65-F5344CB8AC3E}">
        <p14:creationId xmlns:p14="http://schemas.microsoft.com/office/powerpoint/2010/main" val="156486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F525B29-42E4-9745-A9DC-A09EA57767A5}" type="datetimeFigureOut">
              <a:rPr lang="en-US"/>
              <a:pPr>
                <a:defRPr/>
              </a:pPr>
              <a:t>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652691-8EFB-364C-B17E-0549B34E341B}" type="slidenum">
              <a:rPr lang="en-US"/>
              <a:pPr>
                <a:defRPr/>
              </a:pPr>
              <a:t>‹#›</a:t>
            </a:fld>
            <a:endParaRPr lang="en-US"/>
          </a:p>
        </p:txBody>
      </p:sp>
    </p:spTree>
    <p:extLst>
      <p:ext uri="{BB962C8B-B14F-4D97-AF65-F5344CB8AC3E}">
        <p14:creationId xmlns:p14="http://schemas.microsoft.com/office/powerpoint/2010/main" val="219782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D96B35-5D79-F04B-85DD-1F277DA1D0E2}" type="datetimeFigureOut">
              <a:rPr lang="en-US"/>
              <a:pPr>
                <a:defRPr/>
              </a:pPr>
              <a:t>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34AA64-6073-1644-9DE9-17B204232E38}" type="slidenum">
              <a:rPr lang="en-US"/>
              <a:pPr>
                <a:defRPr/>
              </a:pPr>
              <a:t>‹#›</a:t>
            </a:fld>
            <a:endParaRPr lang="en-US"/>
          </a:p>
        </p:txBody>
      </p:sp>
    </p:spTree>
    <p:extLst>
      <p:ext uri="{BB962C8B-B14F-4D97-AF65-F5344CB8AC3E}">
        <p14:creationId xmlns:p14="http://schemas.microsoft.com/office/powerpoint/2010/main" val="149686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FE5A32-04D4-794B-BC8E-4105009E0B09}" type="datetimeFigureOut">
              <a:rPr lang="en-US"/>
              <a:pPr>
                <a:defRPr/>
              </a:pPr>
              <a:t>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46EC7D-9CB6-3F4E-A9F4-AB5FA9042946}" type="slidenum">
              <a:rPr lang="en-US"/>
              <a:pPr>
                <a:defRPr/>
              </a:pPr>
              <a:t>‹#›</a:t>
            </a:fld>
            <a:endParaRPr lang="en-US"/>
          </a:p>
        </p:txBody>
      </p:sp>
    </p:spTree>
    <p:extLst>
      <p:ext uri="{BB962C8B-B14F-4D97-AF65-F5344CB8AC3E}">
        <p14:creationId xmlns:p14="http://schemas.microsoft.com/office/powerpoint/2010/main" val="3393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66EA4F1-13FA-F640-9E27-DD510B779562}" type="datetimeFigureOut">
              <a:rPr lang="en-US"/>
              <a:pPr>
                <a:defRPr/>
              </a:pPr>
              <a:t>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4F703-F3D1-B046-ABC2-B4E7E3F667E0}" type="slidenum">
              <a:rPr lang="en-US"/>
              <a:pPr>
                <a:defRPr/>
              </a:pPr>
              <a:t>‹#›</a:t>
            </a:fld>
            <a:endParaRPr lang="en-US"/>
          </a:p>
        </p:txBody>
      </p:sp>
    </p:spTree>
    <p:extLst>
      <p:ext uri="{BB962C8B-B14F-4D97-AF65-F5344CB8AC3E}">
        <p14:creationId xmlns:p14="http://schemas.microsoft.com/office/powerpoint/2010/main" val="154494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F5AC84D5-B477-644D-BA9F-83AB7498528E}" type="datetimeFigureOut">
              <a:rPr lang="en-US"/>
              <a:pPr>
                <a:defRPr/>
              </a:pPr>
              <a:t>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C9B211-58F0-5F4A-BB95-C88B7CA8C3FB}" type="slidenum">
              <a:rPr lang="en-US"/>
              <a:pPr>
                <a:defRPr/>
              </a:pPr>
              <a:t>‹#›</a:t>
            </a:fld>
            <a:endParaRPr lang="en-US"/>
          </a:p>
        </p:txBody>
      </p:sp>
    </p:spTree>
    <p:extLst>
      <p:ext uri="{BB962C8B-B14F-4D97-AF65-F5344CB8AC3E}">
        <p14:creationId xmlns:p14="http://schemas.microsoft.com/office/powerpoint/2010/main" val="359176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56E9A1A-5066-2244-9E5B-4B52E4FD1175}" type="datetimeFigureOut">
              <a:rPr lang="en-US"/>
              <a:pPr>
                <a:defRPr/>
              </a:pPr>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E21130C-7521-DC48-A46F-48D6370EDF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A2D37"/>
          </a:solidFill>
          <a:ln>
            <a:solidFill>
              <a:srgbClr val="9C49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287338" y="309563"/>
            <a:ext cx="4013200" cy="339725"/>
          </a:xfrm>
        </p:spPr>
        <p:txBody>
          <a:bodyPr/>
          <a:lstStyle/>
          <a:p>
            <a:pPr algn="l"/>
            <a:r>
              <a:rPr lang="de-DE" sz="3200" dirty="0">
                <a:solidFill>
                  <a:schemeClr val="bg1"/>
                </a:solidFill>
                <a:latin typeface="Arial" charset="0"/>
                <a:cs typeface="Arial" charset="0"/>
              </a:rPr>
              <a:t>CLASSICAL MYTHS</a:t>
            </a:r>
            <a:endParaRPr lang="en-US" sz="3200" dirty="0">
              <a:solidFill>
                <a:schemeClr val="bg1"/>
              </a:solidFill>
              <a:latin typeface="Arial" charset="0"/>
              <a:cs typeface="Arial" charset="0"/>
            </a:endParaRPr>
          </a:p>
        </p:txBody>
      </p:sp>
      <p:sp>
        <p:nvSpPr>
          <p:cNvPr id="3" name="Subtitle 2"/>
          <p:cNvSpPr>
            <a:spLocks noGrp="1"/>
          </p:cNvSpPr>
          <p:nvPr>
            <p:ph type="subTitle" idx="1"/>
          </p:nvPr>
        </p:nvSpPr>
        <p:spPr>
          <a:xfrm>
            <a:off x="303213" y="779463"/>
            <a:ext cx="4591671" cy="331787"/>
          </a:xfrm>
        </p:spPr>
        <p:txBody>
          <a:bodyPr rtlCol="0">
            <a:normAutofit fontScale="92500" lnSpcReduction="10000"/>
          </a:bodyPr>
          <a:lstStyle/>
          <a:p>
            <a:pPr algn="l" fontAlgn="auto">
              <a:spcAft>
                <a:spcPts val="0"/>
              </a:spcAft>
              <a:defRPr/>
            </a:pPr>
            <a:r>
              <a:rPr lang="pt-BR" sz="1800" dirty="0">
                <a:solidFill>
                  <a:schemeClr val="bg1"/>
                </a:solidFill>
                <a:latin typeface="Arial"/>
                <a:ea typeface="+mn-ea"/>
                <a:cs typeface="Arial"/>
              </a:rPr>
              <a:t>APOLLO</a:t>
            </a:r>
            <a:endParaRPr lang="en-US" sz="1800" dirty="0">
              <a:solidFill>
                <a:schemeClr val="bg1"/>
              </a:solidFill>
              <a:latin typeface="Arial"/>
              <a:ea typeface="+mn-ea"/>
              <a:cs typeface="Arial"/>
            </a:endParaRPr>
          </a:p>
        </p:txBody>
      </p:sp>
      <p:pic>
        <p:nvPicPr>
          <p:cNvPr id="2052" name="Picture 5" descr="WallaceLogoWhite (transparent).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64388" y="-58738"/>
            <a:ext cx="1930400" cy="134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ubtitle 2"/>
          <p:cNvSpPr txBox="1">
            <a:spLocks/>
          </p:cNvSpPr>
          <p:nvPr/>
        </p:nvSpPr>
        <p:spPr bwMode="auto">
          <a:xfrm>
            <a:off x="303214" y="2181544"/>
            <a:ext cx="3763638" cy="4131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dirty="0">
                <a:solidFill>
                  <a:schemeClr val="bg1"/>
                </a:solidFill>
                <a:latin typeface="Arial" panose="020B0604020202020204" pitchFamily="34" charset="0"/>
                <a:cs typeface="Arial" panose="020B0604020202020204" pitchFamily="34" charset="0"/>
              </a:rPr>
              <a:t>Apollo was one of the Olympians, the major Greek gods, so called because they lived on Mount Olympus. God of the sun, music, medicine, prophecy and more, he and his twin sister Artemis were the children of Zeus by Leto, a mortal woman. Apollo is often depicted riding a chariot with white horses across the sky, representing the journey of the sun during the day. Sometimes he holds a small instrument called a lyre, to demonstrate his status as god of music and the arts. People travelled from all over the ancient Greek world to consult his oracle at Delphi in the belief that they could learn the future.</a:t>
            </a:r>
            <a:endParaRPr lang="en-US" sz="1400" baseline="30000" dirty="0">
              <a:solidFill>
                <a:schemeClr val="bg1"/>
              </a:solidFill>
              <a:latin typeface="Arial" panose="020B0604020202020204" pitchFamily="34" charset="0"/>
              <a:cs typeface="Arial" panose="020B0604020202020204" pitchFamily="34" charset="0"/>
            </a:endParaRPr>
          </a:p>
        </p:txBody>
      </p:sp>
      <p:sp>
        <p:nvSpPr>
          <p:cNvPr id="11" name="Subtitle 2"/>
          <p:cNvSpPr txBox="1">
            <a:spLocks/>
          </p:cNvSpPr>
          <p:nvPr/>
        </p:nvSpPr>
        <p:spPr bwMode="auto">
          <a:xfrm>
            <a:off x="4274880" y="1709738"/>
            <a:ext cx="4591671" cy="33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pt-BR" sz="1800" dirty="0">
                <a:solidFill>
                  <a:schemeClr val="bg1"/>
                </a:solidFill>
                <a:latin typeface="Arial"/>
                <a:ea typeface="+mn-ea"/>
                <a:cs typeface="Arial"/>
              </a:rPr>
              <a:t>KEY WORKS</a:t>
            </a:r>
            <a:endParaRPr lang="en-US" sz="1800" dirty="0">
              <a:solidFill>
                <a:schemeClr val="bg1"/>
              </a:solidFill>
              <a:latin typeface="Arial"/>
              <a:ea typeface="+mn-ea"/>
              <a:cs typeface="Arial"/>
            </a:endParaRPr>
          </a:p>
        </p:txBody>
      </p:sp>
      <p:pic>
        <p:nvPicPr>
          <p:cNvPr id="8" name="Picture 7" descr="Screen Shot 2021-05-04 at 17.25.2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1856" y="2181545"/>
            <a:ext cx="4514695" cy="2910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4.tif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79867" y="1000559"/>
            <a:ext cx="4547971" cy="5605698"/>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HERCULES</a:t>
            </a:r>
          </a:p>
        </p:txBody>
      </p:sp>
      <p:grpSp>
        <p:nvGrpSpPr>
          <p:cNvPr id="2" name="Group 1"/>
          <p:cNvGrpSpPr/>
          <p:nvPr/>
        </p:nvGrpSpPr>
        <p:grpSpPr>
          <a:xfrm>
            <a:off x="1" y="4592638"/>
            <a:ext cx="5632009" cy="1885992"/>
            <a:chOff x="1" y="4592638"/>
            <a:chExt cx="5632009" cy="1885992"/>
          </a:xfrm>
        </p:grpSpPr>
        <p:sp>
          <p:nvSpPr>
            <p:cNvPr id="13" name="Rectangle 12"/>
            <p:cNvSpPr/>
            <p:nvPr/>
          </p:nvSpPr>
          <p:spPr bwMode="auto">
            <a:xfrm>
              <a:off x="1" y="4592638"/>
              <a:ext cx="4015534" cy="1877886"/>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Hercules and the </a:t>
              </a:r>
              <a:r>
                <a:rPr lang="en-US" baseline="30000" dirty="0" err="1">
                  <a:solidFill>
                    <a:schemeClr val="bg1"/>
                  </a:solidFill>
                  <a:latin typeface="Arial" charset="0"/>
                  <a:cs typeface="Arial" charset="0"/>
                </a:rPr>
                <a:t>Cerynitian</a:t>
              </a:r>
              <a:r>
                <a:rPr lang="en-US" baseline="30000" dirty="0">
                  <a:solidFill>
                    <a:schemeClr val="bg1"/>
                  </a:solidFill>
                  <a:latin typeface="Arial" charset="0"/>
                  <a:cs typeface="Arial" charset="0"/>
                </a:rPr>
                <a:t> Stag</a:t>
              </a:r>
            </a:p>
            <a:p>
              <a:r>
                <a:rPr lang="en-US" baseline="30000" dirty="0">
                  <a:solidFill>
                    <a:schemeClr val="bg1"/>
                  </a:solidFill>
                  <a:latin typeface="Arial" charset="0"/>
                  <a:cs typeface="Arial" charset="0"/>
                </a:rPr>
                <a:t>Original model 1570s;</a:t>
              </a:r>
            </a:p>
            <a:p>
              <a:r>
                <a:rPr lang="en-US" baseline="30000" dirty="0">
                  <a:solidFill>
                    <a:schemeClr val="bg1"/>
                  </a:solidFill>
                  <a:latin typeface="Arial" charset="0"/>
                  <a:cs typeface="Arial" charset="0"/>
                </a:rPr>
                <a:t>cast 17thC. or 18thC.</a:t>
              </a:r>
            </a:p>
            <a:p>
              <a:r>
                <a:rPr lang="en-US" baseline="30000" dirty="0">
                  <a:solidFill>
                    <a:schemeClr val="bg1"/>
                  </a:solidFill>
                  <a:latin typeface="Arial" charset="0"/>
                  <a:cs typeface="Arial" charset="0"/>
                </a:rPr>
                <a:t>Height: 36.5 cm</a:t>
              </a:r>
            </a:p>
            <a:p>
              <a:r>
                <a:rPr lang="en-US" baseline="30000" dirty="0">
                  <a:solidFill>
                    <a:schemeClr val="bg1"/>
                  </a:solidFill>
                  <a:latin typeface="Arial" charset="0"/>
                  <a:cs typeface="Arial" charset="0"/>
                </a:rPr>
                <a:t>Bronze copper alloy</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Unknown, After </a:t>
              </a:r>
              <a:r>
                <a:rPr lang="en-US" baseline="30000" dirty="0" err="1">
                  <a:solidFill>
                    <a:schemeClr val="bg1"/>
                  </a:solidFill>
                  <a:latin typeface="Arial" charset="0"/>
                  <a:cs typeface="Arial" charset="0"/>
                </a:rPr>
                <a:t>Giambologna</a:t>
              </a:r>
              <a:r>
                <a:rPr lang="en-US" baseline="30000" dirty="0">
                  <a:solidFill>
                    <a:schemeClr val="bg1"/>
                  </a:solidFill>
                  <a:latin typeface="Arial" charset="0"/>
                  <a:cs typeface="Arial" charset="0"/>
                </a:rPr>
                <a:t> </a:t>
              </a:r>
            </a:p>
            <a:p>
              <a:r>
                <a:rPr lang="en-US" baseline="30000" dirty="0">
                  <a:solidFill>
                    <a:schemeClr val="bg1"/>
                  </a:solidFill>
                  <a:latin typeface="Arial" charset="0"/>
                  <a:cs typeface="Arial" charset="0"/>
                </a:rPr>
                <a:t>1524 - 1608</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endParaRPr lang="pl-PL" baseline="30000" dirty="0">
                <a:solidFill>
                  <a:srgbClr val="FFFFFF"/>
                </a:solidFill>
              </a:endParaRP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MAKER</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HERCULES AND THE CERYNITIAN STAG</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14044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24.tif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79867" y="1000559"/>
            <a:ext cx="4547971" cy="5605698"/>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HERCULES</a:t>
            </a:r>
          </a:p>
        </p:txBody>
      </p:sp>
      <p:grpSp>
        <p:nvGrpSpPr>
          <p:cNvPr id="2" name="Group 1"/>
          <p:cNvGrpSpPr/>
          <p:nvPr/>
        </p:nvGrpSpPr>
        <p:grpSpPr>
          <a:xfrm>
            <a:off x="1" y="4592638"/>
            <a:ext cx="5632009" cy="1885992"/>
            <a:chOff x="1" y="4592638"/>
            <a:chExt cx="5632009" cy="1885992"/>
          </a:xfrm>
        </p:grpSpPr>
        <p:sp>
          <p:nvSpPr>
            <p:cNvPr id="13" name="Rectangle 12"/>
            <p:cNvSpPr/>
            <p:nvPr/>
          </p:nvSpPr>
          <p:spPr bwMode="auto">
            <a:xfrm>
              <a:off x="1" y="4592638"/>
              <a:ext cx="4592846" cy="1877886"/>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Hercules carrying off the </a:t>
              </a:r>
              <a:r>
                <a:rPr lang="en-US" baseline="30000" dirty="0" err="1">
                  <a:solidFill>
                    <a:schemeClr val="bg1"/>
                  </a:solidFill>
                  <a:latin typeface="Arial" charset="0"/>
                  <a:cs typeface="Arial" charset="0"/>
                </a:rPr>
                <a:t>Erymanthian</a:t>
              </a:r>
              <a:r>
                <a:rPr lang="en-US" baseline="30000" dirty="0">
                  <a:solidFill>
                    <a:schemeClr val="bg1"/>
                  </a:solidFill>
                  <a:latin typeface="Arial" charset="0"/>
                  <a:cs typeface="Arial" charset="0"/>
                </a:rPr>
                <a:t> Boar</a:t>
              </a:r>
            </a:p>
            <a:p>
              <a:r>
                <a:rPr lang="en-US" baseline="30000" dirty="0">
                  <a:solidFill>
                    <a:schemeClr val="bg1"/>
                  </a:solidFill>
                  <a:latin typeface="Arial" charset="0"/>
                  <a:cs typeface="Arial" charset="0"/>
                </a:rPr>
                <a:t>Original model 1570s;</a:t>
              </a:r>
            </a:p>
            <a:p>
              <a:r>
                <a:rPr lang="en-US" baseline="30000" dirty="0">
                  <a:solidFill>
                    <a:schemeClr val="bg1"/>
                  </a:solidFill>
                  <a:latin typeface="Arial" charset="0"/>
                  <a:cs typeface="Arial" charset="0"/>
                </a:rPr>
                <a:t>cast 17thC. or 18thC.</a:t>
              </a:r>
            </a:p>
            <a:p>
              <a:r>
                <a:rPr lang="en-US" baseline="30000" dirty="0">
                  <a:solidFill>
                    <a:schemeClr val="bg1"/>
                  </a:solidFill>
                  <a:latin typeface="Arial" charset="0"/>
                  <a:cs typeface="Arial" charset="0"/>
                </a:rPr>
                <a:t>Height: 45.2 cm</a:t>
              </a:r>
            </a:p>
            <a:p>
              <a:r>
                <a:rPr lang="en-US" baseline="30000" dirty="0">
                  <a:solidFill>
                    <a:schemeClr val="bg1"/>
                  </a:solidFill>
                  <a:latin typeface="Arial" charset="0"/>
                  <a:cs typeface="Arial" charset="0"/>
                </a:rPr>
                <a:t>Bronze copper alloy</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Unknown, After </a:t>
              </a:r>
              <a:r>
                <a:rPr lang="en-US" baseline="30000" dirty="0" err="1">
                  <a:solidFill>
                    <a:schemeClr val="bg1"/>
                  </a:solidFill>
                  <a:latin typeface="Arial" charset="0"/>
                  <a:cs typeface="Arial" charset="0"/>
                </a:rPr>
                <a:t>Giambologna</a:t>
              </a:r>
              <a:r>
                <a:rPr lang="en-US" baseline="30000" dirty="0">
                  <a:solidFill>
                    <a:schemeClr val="bg1"/>
                  </a:solidFill>
                  <a:latin typeface="Arial" charset="0"/>
                  <a:cs typeface="Arial" charset="0"/>
                </a:rPr>
                <a:t> </a:t>
              </a:r>
            </a:p>
            <a:p>
              <a:r>
                <a:rPr lang="en-US" baseline="30000" dirty="0">
                  <a:solidFill>
                    <a:schemeClr val="bg1"/>
                  </a:solidFill>
                  <a:latin typeface="Arial" charset="0"/>
                  <a:cs typeface="Arial" charset="0"/>
                </a:rPr>
                <a:t>1524 - 1608</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endParaRPr lang="pl-PL" baseline="30000" dirty="0">
                <a:solidFill>
                  <a:srgbClr val="FFFFFF"/>
                </a:solidFill>
              </a:endParaRP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MAKER</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HERCULES CARRYING OFF THE ERYMANTHIAN BOAR</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19811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A2D37"/>
          </a:solidFill>
          <a:ln>
            <a:solidFill>
              <a:srgbClr val="9C49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287338" y="309563"/>
            <a:ext cx="4013200" cy="339725"/>
          </a:xfrm>
        </p:spPr>
        <p:txBody>
          <a:bodyPr/>
          <a:lstStyle/>
          <a:p>
            <a:pPr algn="l"/>
            <a:r>
              <a:rPr lang="de-DE" sz="3200" dirty="0">
                <a:solidFill>
                  <a:schemeClr val="bg1"/>
                </a:solidFill>
                <a:latin typeface="Arial" charset="0"/>
                <a:cs typeface="Arial" charset="0"/>
              </a:rPr>
              <a:t>CLASSICAL MYTHS</a:t>
            </a:r>
            <a:endParaRPr lang="en-US" sz="3200" dirty="0">
              <a:solidFill>
                <a:schemeClr val="bg1"/>
              </a:solidFill>
              <a:latin typeface="Arial" charset="0"/>
              <a:cs typeface="Arial" charset="0"/>
            </a:endParaRPr>
          </a:p>
        </p:txBody>
      </p:sp>
      <p:sp>
        <p:nvSpPr>
          <p:cNvPr id="3" name="Subtitle 2"/>
          <p:cNvSpPr>
            <a:spLocks noGrp="1"/>
          </p:cNvSpPr>
          <p:nvPr>
            <p:ph type="subTitle" idx="1"/>
          </p:nvPr>
        </p:nvSpPr>
        <p:spPr>
          <a:xfrm>
            <a:off x="303213" y="779463"/>
            <a:ext cx="4591671" cy="331787"/>
          </a:xfrm>
        </p:spPr>
        <p:txBody>
          <a:bodyPr rtlCol="0">
            <a:normAutofit fontScale="92500" lnSpcReduction="10000"/>
          </a:bodyPr>
          <a:lstStyle/>
          <a:p>
            <a:pPr algn="l" fontAlgn="auto">
              <a:spcAft>
                <a:spcPts val="0"/>
              </a:spcAft>
              <a:defRPr/>
            </a:pPr>
            <a:r>
              <a:rPr lang="pt-BR" sz="1800" dirty="0">
                <a:solidFill>
                  <a:schemeClr val="bg1"/>
                </a:solidFill>
                <a:latin typeface="Arial"/>
                <a:ea typeface="+mn-ea"/>
                <a:cs typeface="Arial"/>
              </a:rPr>
              <a:t>PERSEUS AND ANDROMEDA</a:t>
            </a:r>
            <a:endParaRPr lang="en-US" sz="1800" dirty="0">
              <a:solidFill>
                <a:schemeClr val="bg1"/>
              </a:solidFill>
              <a:latin typeface="Arial"/>
              <a:ea typeface="+mn-ea"/>
              <a:cs typeface="Arial"/>
            </a:endParaRPr>
          </a:p>
        </p:txBody>
      </p:sp>
      <p:pic>
        <p:nvPicPr>
          <p:cNvPr id="2052" name="Picture 5" descr="WallaceLogoWhite (transparent).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64388" y="-58738"/>
            <a:ext cx="1930400" cy="134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ubtitle 2"/>
          <p:cNvSpPr txBox="1">
            <a:spLocks/>
          </p:cNvSpPr>
          <p:nvPr/>
        </p:nvSpPr>
        <p:spPr bwMode="auto">
          <a:xfrm>
            <a:off x="303213" y="2052638"/>
            <a:ext cx="2901626" cy="4260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defRPr sz="1400">
                <a:solidFill>
                  <a:schemeClr val="bg1"/>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sz="1200" dirty="0"/>
              <a:t>Another popular hero in Greek mythology was Perseus – the son of Jupiter by a mortal woman (and actually a half-brother to Hercules). He is distinguished by his </a:t>
            </a:r>
            <a:r>
              <a:rPr lang="en-US" sz="1200" dirty="0" err="1"/>
              <a:t>armour</a:t>
            </a:r>
            <a:r>
              <a:rPr lang="en-US" sz="1200" dirty="0"/>
              <a:t> – a winged helmet, wings on his sandals, a sword and polished shield. This shield was given to him by Minerva, goddess of wisdom. The wings on his sandals and helmet enabled him to fly.</a:t>
            </a:r>
          </a:p>
        </p:txBody>
      </p:sp>
      <p:pic>
        <p:nvPicPr>
          <p:cNvPr id="2" name="Picture 1">
            <a:extLst>
              <a:ext uri="{FF2B5EF4-FFF2-40B4-BE49-F238E27FC236}">
                <a16:creationId xmlns:a16="http://schemas.microsoft.com/office/drawing/2014/main" id="{D11844EA-40AC-4429-A3F5-DED7E46693AD}"/>
              </a:ext>
            </a:extLst>
          </p:cNvPr>
          <p:cNvPicPr>
            <a:picLocks noChangeAspect="1"/>
          </p:cNvPicPr>
          <p:nvPr/>
        </p:nvPicPr>
        <p:blipFill>
          <a:blip r:embed="rId3"/>
          <a:stretch>
            <a:fillRect/>
          </a:stretch>
        </p:blipFill>
        <p:spPr>
          <a:xfrm>
            <a:off x="3358468" y="2052638"/>
            <a:ext cx="5613942" cy="3655380"/>
          </a:xfrm>
          <a:prstGeom prst="rect">
            <a:avLst/>
          </a:prstGeom>
        </p:spPr>
      </p:pic>
      <p:sp>
        <p:nvSpPr>
          <p:cNvPr id="8" name="Subtitle 2">
            <a:extLst>
              <a:ext uri="{FF2B5EF4-FFF2-40B4-BE49-F238E27FC236}">
                <a16:creationId xmlns:a16="http://schemas.microsoft.com/office/drawing/2014/main" id="{309B6D79-53FF-4351-B6E6-F31E7215E22E}"/>
              </a:ext>
            </a:extLst>
          </p:cNvPr>
          <p:cNvSpPr txBox="1">
            <a:spLocks/>
          </p:cNvSpPr>
          <p:nvPr/>
        </p:nvSpPr>
        <p:spPr bwMode="auto">
          <a:xfrm>
            <a:off x="3358468" y="1657350"/>
            <a:ext cx="4591671" cy="33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pt-BR" sz="1800" dirty="0">
                <a:solidFill>
                  <a:schemeClr val="bg1"/>
                </a:solidFill>
                <a:latin typeface="Arial"/>
                <a:ea typeface="+mn-ea"/>
                <a:cs typeface="Arial"/>
              </a:rPr>
              <a:t>KEY WORKS</a:t>
            </a:r>
            <a:endParaRPr lang="en-US" sz="1800" dirty="0">
              <a:solidFill>
                <a:schemeClr val="bg1"/>
              </a:solidFill>
              <a:latin typeface="Arial"/>
              <a:ea typeface="+mn-ea"/>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598A98-0EA6-41DF-93A2-20C1812F9F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7304" y="915988"/>
            <a:ext cx="6322764" cy="5779512"/>
          </a:xfrm>
          <a:prstGeom prst="rect">
            <a:avLst/>
          </a:prstGeom>
        </p:spPr>
      </p:pic>
      <p:sp>
        <p:nvSpPr>
          <p:cNvPr id="5" name="Rectangle 4"/>
          <p:cNvSpPr/>
          <p:nvPr/>
        </p:nvSpPr>
        <p:spPr>
          <a:xfrm>
            <a:off x="6805984" y="0"/>
            <a:ext cx="201099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PERSEUS AND ANDROMEDA</a:t>
            </a:r>
          </a:p>
        </p:txBody>
      </p:sp>
      <p:grpSp>
        <p:nvGrpSpPr>
          <p:cNvPr id="2" name="Group 1"/>
          <p:cNvGrpSpPr/>
          <p:nvPr/>
        </p:nvGrpSpPr>
        <p:grpSpPr>
          <a:xfrm>
            <a:off x="0" y="4592638"/>
            <a:ext cx="3674246" cy="1701325"/>
            <a:chOff x="0" y="4592638"/>
            <a:chExt cx="3674246" cy="1701325"/>
          </a:xfrm>
        </p:grpSpPr>
        <p:sp>
          <p:nvSpPr>
            <p:cNvPr id="13" name="Rectangle 12"/>
            <p:cNvSpPr/>
            <p:nvPr/>
          </p:nvSpPr>
          <p:spPr bwMode="auto">
            <a:xfrm>
              <a:off x="0" y="4592638"/>
              <a:ext cx="3513959" cy="1693219"/>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2" y="4724303"/>
              <a:ext cx="227303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Perseus and Andromeda</a:t>
              </a:r>
            </a:p>
            <a:p>
              <a:r>
                <a:rPr lang="en-US" baseline="30000" dirty="0">
                  <a:solidFill>
                    <a:schemeClr val="bg1"/>
                  </a:solidFill>
                  <a:latin typeface="Arial" charset="0"/>
                  <a:cs typeface="Arial" charset="0"/>
                </a:rPr>
                <a:t>1554-56</a:t>
              </a:r>
            </a:p>
            <a:p>
              <a:r>
                <a:rPr lang="en-US" baseline="30000" dirty="0">
                  <a:solidFill>
                    <a:schemeClr val="bg1"/>
                  </a:solidFill>
                  <a:latin typeface="Arial" charset="0"/>
                  <a:cs typeface="Arial" charset="0"/>
                </a:rPr>
                <a:t>183.3 x 199.3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Titian</a:t>
              </a:r>
            </a:p>
            <a:p>
              <a:r>
                <a:rPr lang="en-US" baseline="30000" dirty="0">
                  <a:solidFill>
                    <a:schemeClr val="bg1"/>
                  </a:solidFill>
                  <a:latin typeface="Arial" charset="0"/>
                  <a:cs typeface="Arial" charset="0"/>
                </a:rPr>
                <a:t>1485 - 1576</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aseline="30000" dirty="0">
                <a:solidFill>
                  <a:srgbClr val="AA2D37"/>
                </a:solidFill>
                <a:latin typeface="Arial"/>
                <a:cs typeface="Arial"/>
              </a:rPr>
              <a:t>PERSEUS AND ANDROMEDA</a:t>
            </a:r>
            <a:endParaRPr lang="fr-FR" sz="2400" baseline="30000" dirty="0">
              <a:solidFill>
                <a:srgbClr val="AA2D37"/>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72FF5-4854-4543-9F23-C6C656084B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6979" y="612775"/>
            <a:ext cx="4808813" cy="5908073"/>
          </a:xfrm>
          <a:prstGeom prst="rect">
            <a:avLst/>
          </a:prstGeom>
        </p:spPr>
      </p:pic>
      <p:sp>
        <p:nvSpPr>
          <p:cNvPr id="5" name="Rectangle 4"/>
          <p:cNvSpPr/>
          <p:nvPr/>
        </p:nvSpPr>
        <p:spPr>
          <a:xfrm>
            <a:off x="6805984" y="0"/>
            <a:ext cx="201099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PERSEUS AND ANDROMEDA</a:t>
            </a:r>
          </a:p>
        </p:txBody>
      </p:sp>
      <p:grpSp>
        <p:nvGrpSpPr>
          <p:cNvPr id="2" name="Group 1"/>
          <p:cNvGrpSpPr/>
          <p:nvPr/>
        </p:nvGrpSpPr>
        <p:grpSpPr>
          <a:xfrm>
            <a:off x="0" y="4592638"/>
            <a:ext cx="3674246" cy="2070657"/>
            <a:chOff x="0" y="4592638"/>
            <a:chExt cx="3674246" cy="2070657"/>
          </a:xfrm>
        </p:grpSpPr>
        <p:sp>
          <p:nvSpPr>
            <p:cNvPr id="13" name="Rectangle 12"/>
            <p:cNvSpPr/>
            <p:nvPr/>
          </p:nvSpPr>
          <p:spPr bwMode="auto">
            <a:xfrm>
              <a:off x="0" y="4592638"/>
              <a:ext cx="3513959" cy="1693219"/>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2" y="4724303"/>
              <a:ext cx="227303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Perseus and Andromeda</a:t>
              </a:r>
            </a:p>
            <a:p>
              <a:r>
                <a:rPr lang="en-US" baseline="30000" dirty="0">
                  <a:solidFill>
                    <a:schemeClr val="bg1"/>
                  </a:solidFill>
                  <a:latin typeface="Arial" charset="0"/>
                  <a:cs typeface="Arial" charset="0"/>
                </a:rPr>
                <a:t>1723</a:t>
              </a:r>
            </a:p>
            <a:p>
              <a:r>
                <a:rPr lang="en-US" baseline="30000" dirty="0">
                  <a:solidFill>
                    <a:schemeClr val="bg1"/>
                  </a:solidFill>
                  <a:latin typeface="Arial" charset="0"/>
                  <a:cs typeface="Arial" charset="0"/>
                </a:rPr>
                <a:t>183 x 149.7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François Lemoyne</a:t>
              </a:r>
            </a:p>
            <a:p>
              <a:r>
                <a:rPr lang="en-US" baseline="30000" dirty="0">
                  <a:solidFill>
                    <a:schemeClr val="bg1"/>
                  </a:solidFill>
                  <a:latin typeface="Arial" charset="0"/>
                  <a:cs typeface="Arial" charset="0"/>
                </a:rPr>
                <a:t>1688–1737</a:t>
              </a:r>
            </a:p>
            <a:p>
              <a:r>
                <a:rPr lang="en-US" baseline="30000" dirty="0">
                  <a:solidFill>
                    <a:schemeClr val="bg1"/>
                  </a:solidFill>
                  <a:latin typeface="Arial" charset="0"/>
                  <a:cs typeface="Arial" charset="0"/>
                </a:rPr>
                <a:t>France</a:t>
              </a:r>
            </a:p>
            <a:p>
              <a:endParaRPr lang="en-US" baseline="30000" dirty="0">
                <a:solidFill>
                  <a:schemeClr val="bg1"/>
                </a:solidFill>
                <a:latin typeface="Arial" charset="0"/>
                <a:cs typeface="Arial" charset="0"/>
              </a:endParaRPr>
            </a:p>
            <a:p>
              <a:endParaRPr lang="en-US" baseline="30000" dirty="0">
                <a:solidFill>
                  <a:schemeClr val="bg1"/>
                </a:solidFill>
                <a:latin typeface="Arial" charset="0"/>
                <a:cs typeface="Arial" charset="0"/>
              </a:endParaRP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aseline="30000" dirty="0">
                <a:solidFill>
                  <a:srgbClr val="AA2D37"/>
                </a:solidFill>
                <a:latin typeface="Arial"/>
                <a:cs typeface="Arial"/>
              </a:rPr>
              <a:t>PERSEUS AND ANDROMEDA</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10337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0" y="0"/>
            <a:ext cx="9144000" cy="6858000"/>
          </a:xfrm>
          <a:prstGeom prst="rect">
            <a:avLst/>
          </a:prstGeom>
          <a:solidFill>
            <a:srgbClr val="AA2D37"/>
          </a:solidFill>
          <a:ln>
            <a:solidFill>
              <a:srgbClr val="9C49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287338" y="309563"/>
            <a:ext cx="4013200" cy="339725"/>
          </a:xfrm>
        </p:spPr>
        <p:txBody>
          <a:bodyPr/>
          <a:lstStyle/>
          <a:p>
            <a:pPr algn="l"/>
            <a:r>
              <a:rPr lang="de-DE" sz="3200" dirty="0">
                <a:solidFill>
                  <a:schemeClr val="bg1"/>
                </a:solidFill>
                <a:latin typeface="Arial" charset="0"/>
                <a:cs typeface="Arial" charset="0"/>
              </a:rPr>
              <a:t>CLASSICAL MYTHS</a:t>
            </a:r>
            <a:endParaRPr lang="en-US" sz="3200" dirty="0">
              <a:solidFill>
                <a:schemeClr val="bg1"/>
              </a:solidFill>
              <a:latin typeface="Arial" charset="0"/>
              <a:cs typeface="Arial" charset="0"/>
            </a:endParaRPr>
          </a:p>
        </p:txBody>
      </p:sp>
      <p:sp>
        <p:nvSpPr>
          <p:cNvPr id="3" name="Subtitle 2"/>
          <p:cNvSpPr>
            <a:spLocks noGrp="1"/>
          </p:cNvSpPr>
          <p:nvPr>
            <p:ph type="subTitle" idx="1"/>
          </p:nvPr>
        </p:nvSpPr>
        <p:spPr>
          <a:xfrm>
            <a:off x="303213" y="779463"/>
            <a:ext cx="4591671" cy="331787"/>
          </a:xfrm>
        </p:spPr>
        <p:txBody>
          <a:bodyPr rtlCol="0">
            <a:normAutofit fontScale="92500" lnSpcReduction="10000"/>
          </a:bodyPr>
          <a:lstStyle/>
          <a:p>
            <a:pPr algn="l" fontAlgn="auto">
              <a:spcAft>
                <a:spcPts val="0"/>
              </a:spcAft>
              <a:defRPr/>
            </a:pPr>
            <a:r>
              <a:rPr lang="pt-BR" sz="1800" dirty="0">
                <a:solidFill>
                  <a:schemeClr val="bg1"/>
                </a:solidFill>
                <a:latin typeface="Arial"/>
                <a:ea typeface="+mn-ea"/>
                <a:cs typeface="Arial"/>
              </a:rPr>
              <a:t>PARIS</a:t>
            </a:r>
            <a:endParaRPr lang="en-US" sz="1800" dirty="0">
              <a:solidFill>
                <a:schemeClr val="bg1"/>
              </a:solidFill>
              <a:latin typeface="Arial"/>
              <a:ea typeface="+mn-ea"/>
              <a:cs typeface="Arial"/>
            </a:endParaRPr>
          </a:p>
        </p:txBody>
      </p:sp>
      <p:pic>
        <p:nvPicPr>
          <p:cNvPr id="2052" name="Picture 5" descr="WallaceLogoWhite (transparent).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64388" y="-58738"/>
            <a:ext cx="1930400" cy="134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ubtitle 2"/>
          <p:cNvSpPr txBox="1">
            <a:spLocks/>
          </p:cNvSpPr>
          <p:nvPr/>
        </p:nvSpPr>
        <p:spPr bwMode="auto">
          <a:xfrm>
            <a:off x="332784" y="2003078"/>
            <a:ext cx="3507121" cy="3963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defRPr sz="1200">
                <a:solidFill>
                  <a:schemeClr val="bg1"/>
                </a:solidFill>
                <a:latin typeface="Arial"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sz="1400" dirty="0"/>
              <a:t>The subject of these paintings is the events that started one of the most famous legendary conflicts, the Trojan War. The gods were at a party celebrating a wedding, when suddenly a golden apple was thrown into their midst. It was thrown by the goddess of Discord, who was angered by not being invited. The apple bore the words ‘For the Fairest’, and was deliberately placed to start an argument. Unable to decide who was the fairest, three powerful goddesses approached Paris, the son of King Priam of Troy.</a:t>
            </a:r>
          </a:p>
        </p:txBody>
      </p:sp>
      <p:sp>
        <p:nvSpPr>
          <p:cNvPr id="2" name="Rectangle 1">
            <a:extLst>
              <a:ext uri="{FF2B5EF4-FFF2-40B4-BE49-F238E27FC236}">
                <a16:creationId xmlns:a16="http://schemas.microsoft.com/office/drawing/2014/main" id="{2496771C-03B5-475E-B80B-3EA3B3C0F940}"/>
              </a:ext>
            </a:extLst>
          </p:cNvPr>
          <p:cNvSpPr/>
          <p:nvPr/>
        </p:nvSpPr>
        <p:spPr>
          <a:xfrm>
            <a:off x="4076143" y="2028549"/>
            <a:ext cx="4801527" cy="43169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ubtitle 2">
            <a:extLst>
              <a:ext uri="{FF2B5EF4-FFF2-40B4-BE49-F238E27FC236}">
                <a16:creationId xmlns:a16="http://schemas.microsoft.com/office/drawing/2014/main" id="{6789D694-AC75-4886-B215-73E46D3AE20E}"/>
              </a:ext>
            </a:extLst>
          </p:cNvPr>
          <p:cNvSpPr txBox="1">
            <a:spLocks/>
          </p:cNvSpPr>
          <p:nvPr/>
        </p:nvSpPr>
        <p:spPr bwMode="auto">
          <a:xfrm>
            <a:off x="3955593" y="1686442"/>
            <a:ext cx="4591671" cy="33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pt-BR" sz="1800" dirty="0">
                <a:solidFill>
                  <a:schemeClr val="bg1"/>
                </a:solidFill>
                <a:latin typeface="Arial"/>
                <a:ea typeface="+mn-ea"/>
                <a:cs typeface="Arial"/>
              </a:rPr>
              <a:t>KEY WORKS</a:t>
            </a:r>
            <a:endParaRPr lang="en-US" sz="1800" dirty="0">
              <a:solidFill>
                <a:schemeClr val="bg1"/>
              </a:solidFill>
              <a:latin typeface="Arial"/>
              <a:ea typeface="+mn-ea"/>
              <a:cs typeface="Arial"/>
            </a:endParaRPr>
          </a:p>
        </p:txBody>
      </p:sp>
      <p:pic>
        <p:nvPicPr>
          <p:cNvPr id="7" name="Picture 6" descr="image31.tiff">
            <a:extLst>
              <a:ext uri="{FF2B5EF4-FFF2-40B4-BE49-F238E27FC236}">
                <a16:creationId xmlns:a16="http://schemas.microsoft.com/office/drawing/2014/main" id="{F3CB7442-A593-4E58-9C24-61DB152C96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9733" y="2173473"/>
            <a:ext cx="2051696" cy="4044563"/>
          </a:xfrm>
          <a:prstGeom prst="rect">
            <a:avLst/>
          </a:prstGeom>
        </p:spPr>
      </p:pic>
      <p:pic>
        <p:nvPicPr>
          <p:cNvPr id="8" name="Picture 7" descr="image36.tiff">
            <a:extLst>
              <a:ext uri="{FF2B5EF4-FFF2-40B4-BE49-F238E27FC236}">
                <a16:creationId xmlns:a16="http://schemas.microsoft.com/office/drawing/2014/main" id="{9B6B6EEE-B573-43FD-9E59-EB1949E8E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7117" y="2173473"/>
            <a:ext cx="2394865" cy="2776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31.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7276" y="1026217"/>
            <a:ext cx="2837110" cy="5592870"/>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PARIS</a:t>
            </a:r>
          </a:p>
        </p:txBody>
      </p:sp>
      <p:grpSp>
        <p:nvGrpSpPr>
          <p:cNvPr id="2" name="Group 1"/>
          <p:cNvGrpSpPr/>
          <p:nvPr/>
        </p:nvGrpSpPr>
        <p:grpSpPr>
          <a:xfrm>
            <a:off x="0" y="4592638"/>
            <a:ext cx="3674246" cy="1701325"/>
            <a:chOff x="0" y="4592638"/>
            <a:chExt cx="3674246" cy="1701325"/>
          </a:xfrm>
        </p:grpSpPr>
        <p:sp>
          <p:nvSpPr>
            <p:cNvPr id="13" name="Rectangle 12"/>
            <p:cNvSpPr/>
            <p:nvPr/>
          </p:nvSpPr>
          <p:spPr bwMode="auto">
            <a:xfrm>
              <a:off x="0" y="4592638"/>
              <a:ext cx="3322757" cy="1693219"/>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2" y="4724303"/>
              <a:ext cx="227303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baseline="30000" dirty="0">
                  <a:solidFill>
                    <a:schemeClr val="bg1"/>
                  </a:solidFill>
                  <a:latin typeface="Arial" charset="0"/>
                  <a:cs typeface="Arial" charset="0"/>
                </a:rPr>
                <a:t>The </a:t>
              </a:r>
              <a:r>
                <a:rPr lang="fr-FR" baseline="30000" dirty="0" err="1">
                  <a:solidFill>
                    <a:schemeClr val="bg1"/>
                  </a:solidFill>
                  <a:latin typeface="Arial" charset="0"/>
                  <a:cs typeface="Arial" charset="0"/>
                </a:rPr>
                <a:t>Judgment</a:t>
              </a:r>
              <a:r>
                <a:rPr lang="fr-FR" baseline="30000" dirty="0">
                  <a:solidFill>
                    <a:schemeClr val="bg1"/>
                  </a:solidFill>
                  <a:latin typeface="Arial" charset="0"/>
                  <a:cs typeface="Arial" charset="0"/>
                </a:rPr>
                <a:t> of Paris</a:t>
              </a:r>
            </a:p>
            <a:p>
              <a:r>
                <a:rPr lang="fr-FR" baseline="30000" dirty="0">
                  <a:solidFill>
                    <a:schemeClr val="bg1"/>
                  </a:solidFill>
                  <a:latin typeface="Arial" charset="0"/>
                  <a:cs typeface="Arial" charset="0"/>
                </a:rPr>
                <a:t>1754</a:t>
              </a:r>
            </a:p>
            <a:p>
              <a:r>
                <a:rPr lang="fr-FR" baseline="30000" dirty="0">
                  <a:solidFill>
                    <a:schemeClr val="bg1"/>
                  </a:solidFill>
                  <a:latin typeface="Arial" charset="0"/>
                  <a:cs typeface="Arial" charset="0"/>
                </a:rPr>
                <a:t>164 x 76.6cm</a:t>
              </a:r>
            </a:p>
            <a:p>
              <a:r>
                <a:rPr lang="fr-FR" baseline="30000" dirty="0" err="1">
                  <a:solidFill>
                    <a:schemeClr val="bg1"/>
                  </a:solidFill>
                  <a:latin typeface="Arial" charset="0"/>
                  <a:cs typeface="Arial" charset="0"/>
                </a:rPr>
                <a:t>Oil</a:t>
              </a:r>
              <a:r>
                <a:rPr lang="fr-FR" baseline="30000" dirty="0">
                  <a:solidFill>
                    <a:schemeClr val="bg1"/>
                  </a:solidFill>
                  <a:latin typeface="Arial" charset="0"/>
                  <a:cs typeface="Arial" charset="0"/>
                </a:rPr>
                <a:t> on </a:t>
              </a:r>
              <a:r>
                <a:rPr lang="fr-FR" baseline="30000" dirty="0" err="1">
                  <a:solidFill>
                    <a:schemeClr val="bg1"/>
                  </a:solidFill>
                  <a:latin typeface="Arial" charset="0"/>
                  <a:cs typeface="Arial" charset="0"/>
                </a:rPr>
                <a:t>canvas</a:t>
              </a:r>
              <a:endParaRPr lang="fr-FR" baseline="30000" dirty="0">
                <a:solidFill>
                  <a:schemeClr val="bg1"/>
                </a:solidFill>
                <a:latin typeface="Arial" charset="0"/>
                <a:cs typeface="Arial" charset="0"/>
              </a:endParaRPr>
            </a:p>
            <a:p>
              <a:endParaRPr lang="fr-FR" baseline="30000" dirty="0">
                <a:solidFill>
                  <a:schemeClr val="bg1"/>
                </a:solidFill>
                <a:latin typeface="Arial" charset="0"/>
                <a:cs typeface="Arial" charset="0"/>
              </a:endParaRPr>
            </a:p>
            <a:p>
              <a:r>
                <a:rPr lang="fr-FR" baseline="30000" dirty="0">
                  <a:solidFill>
                    <a:schemeClr val="bg1"/>
                  </a:solidFill>
                  <a:latin typeface="Arial" charset="0"/>
                  <a:cs typeface="Arial" charset="0"/>
                </a:rPr>
                <a:t>François Boucher</a:t>
              </a:r>
            </a:p>
            <a:p>
              <a:r>
                <a:rPr lang="fr-FR" baseline="30000" dirty="0">
                  <a:solidFill>
                    <a:schemeClr val="bg1"/>
                  </a:solidFill>
                  <a:latin typeface="Arial" charset="0"/>
                  <a:cs typeface="Arial" charset="0"/>
                </a:rPr>
                <a:t>1703 - 1770</a:t>
              </a:r>
            </a:p>
            <a:p>
              <a:r>
                <a:rPr lang="fr-FR" baseline="30000" dirty="0">
                  <a:solidFill>
                    <a:schemeClr val="bg1"/>
                  </a:solidFill>
                  <a:latin typeface="Arial" charset="0"/>
                  <a:cs typeface="Arial" charset="0"/>
                </a:rPr>
                <a:t>France</a:t>
              </a:r>
              <a:endParaRPr lang="en-US" baseline="30000" dirty="0">
                <a:solidFill>
                  <a:schemeClr val="bg1"/>
                </a:solidFill>
                <a:latin typeface="Arial" charset="0"/>
                <a:cs typeface="Arial" charset="0"/>
              </a:endParaRP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THE JUDGMENT OF PARIS</a:t>
            </a:r>
            <a:endParaRPr lang="fr-FR" sz="2400" baseline="30000" dirty="0">
              <a:solidFill>
                <a:srgbClr val="AA2D37"/>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6.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3769" y="1026217"/>
            <a:ext cx="4823426" cy="5592870"/>
          </a:xfrm>
          <a:prstGeom prst="rect">
            <a:avLst/>
          </a:prstGeom>
        </p:spPr>
      </p:pic>
      <p:sp>
        <p:nvSpPr>
          <p:cNvPr id="5" name="Rectangle 4"/>
          <p:cNvSpPr/>
          <p:nvPr/>
        </p:nvSpPr>
        <p:spPr>
          <a:xfrm>
            <a:off x="7466584" y="0"/>
            <a:ext cx="135039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PARIS</a:t>
            </a:r>
          </a:p>
        </p:txBody>
      </p:sp>
      <p:grpSp>
        <p:nvGrpSpPr>
          <p:cNvPr id="2" name="Group 1"/>
          <p:cNvGrpSpPr/>
          <p:nvPr/>
        </p:nvGrpSpPr>
        <p:grpSpPr>
          <a:xfrm>
            <a:off x="0" y="4592638"/>
            <a:ext cx="3674246" cy="1701325"/>
            <a:chOff x="0" y="4592638"/>
            <a:chExt cx="3674246" cy="1701325"/>
          </a:xfrm>
        </p:grpSpPr>
        <p:sp>
          <p:nvSpPr>
            <p:cNvPr id="13" name="Rectangle 12"/>
            <p:cNvSpPr/>
            <p:nvPr/>
          </p:nvSpPr>
          <p:spPr bwMode="auto">
            <a:xfrm>
              <a:off x="0" y="4592638"/>
              <a:ext cx="2963541" cy="1693219"/>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2" y="4724303"/>
              <a:ext cx="227303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Paris</a:t>
              </a:r>
            </a:p>
            <a:p>
              <a:r>
                <a:rPr lang="en-US" baseline="30000" dirty="0">
                  <a:solidFill>
                    <a:schemeClr val="bg1"/>
                  </a:solidFill>
                  <a:latin typeface="Arial" charset="0"/>
                  <a:cs typeface="Arial" charset="0"/>
                </a:rPr>
                <a:t>1628</a:t>
              </a:r>
            </a:p>
            <a:p>
              <a:r>
                <a:rPr lang="en-US" baseline="30000" dirty="0">
                  <a:solidFill>
                    <a:schemeClr val="bg1"/>
                  </a:solidFill>
                  <a:latin typeface="Arial" charset="0"/>
                  <a:cs typeface="Arial" charset="0"/>
                </a:rPr>
                <a:t>96 x 84 cm  </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Anthony Van </a:t>
              </a:r>
              <a:r>
                <a:rPr lang="en-US" baseline="30000" dirty="0" err="1">
                  <a:solidFill>
                    <a:schemeClr val="bg1"/>
                  </a:solidFill>
                  <a:latin typeface="Arial" charset="0"/>
                  <a:cs typeface="Arial" charset="0"/>
                </a:rPr>
                <a:t>Dyck</a:t>
              </a:r>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1599 - 1641</a:t>
              </a:r>
            </a:p>
            <a:p>
              <a:r>
                <a:rPr lang="en-US" baseline="30000" dirty="0">
                  <a:solidFill>
                    <a:schemeClr val="bg1"/>
                  </a:solidFill>
                  <a:latin typeface="Arial" charset="0"/>
                  <a:cs typeface="Arial" charset="0"/>
                </a:rPr>
                <a:t>The Netherlands</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PARIS</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22246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485.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749" y="1013386"/>
            <a:ext cx="4727617" cy="5613714"/>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1" y="4592638"/>
            <a:ext cx="5632009" cy="1701325"/>
            <a:chOff x="1" y="4592638"/>
            <a:chExt cx="5632009" cy="1701325"/>
          </a:xfrm>
        </p:grpSpPr>
        <p:sp>
          <p:nvSpPr>
            <p:cNvPr id="13" name="Rectangle 12"/>
            <p:cNvSpPr/>
            <p:nvPr/>
          </p:nvSpPr>
          <p:spPr bwMode="auto">
            <a:xfrm>
              <a:off x="1" y="4592638"/>
              <a:ext cx="3155978" cy="1701325"/>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The Rising of the Sun</a:t>
              </a:r>
            </a:p>
            <a:p>
              <a:r>
                <a:rPr lang="en-US" baseline="30000" dirty="0">
                  <a:solidFill>
                    <a:schemeClr val="bg1"/>
                  </a:solidFill>
                  <a:latin typeface="Arial" charset="0"/>
                  <a:cs typeface="Arial" charset="0"/>
                </a:rPr>
                <a:t>1753</a:t>
              </a:r>
            </a:p>
            <a:p>
              <a:r>
                <a:rPr lang="en-US" baseline="30000" dirty="0">
                  <a:solidFill>
                    <a:schemeClr val="bg1"/>
                  </a:solidFill>
                  <a:latin typeface="Arial" charset="0"/>
                  <a:cs typeface="Arial" charset="0"/>
                </a:rPr>
                <a:t>318 x 261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François Boucher</a:t>
              </a:r>
            </a:p>
            <a:p>
              <a:r>
                <a:rPr lang="en-US" baseline="30000" dirty="0">
                  <a:solidFill>
                    <a:schemeClr val="bg1"/>
                  </a:solidFill>
                  <a:latin typeface="Arial" charset="0"/>
                  <a:cs typeface="Arial" charset="0"/>
                </a:rPr>
                <a:t>1703 - 1770</a:t>
              </a:r>
            </a:p>
            <a:p>
              <a:r>
                <a:rPr lang="en-US" baseline="30000" dirty="0">
                  <a:solidFill>
                    <a:schemeClr val="bg1"/>
                  </a:solidFill>
                  <a:latin typeface="Arial" charset="0"/>
                  <a:cs typeface="Arial" charset="0"/>
                </a:rPr>
                <a:t>France</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ARTIST’S 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THE RISING OF THE SUN</a:t>
            </a:r>
            <a:endParaRPr lang="fr-FR" sz="2400" baseline="30000" dirty="0">
              <a:solidFill>
                <a:srgbClr val="AA2D37"/>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6.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2083" y="1052122"/>
            <a:ext cx="4602480" cy="5574977"/>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1" y="4592638"/>
            <a:ext cx="5632009" cy="1701325"/>
            <a:chOff x="1" y="4592638"/>
            <a:chExt cx="5632009" cy="1701325"/>
          </a:xfrm>
        </p:grpSpPr>
        <p:sp>
          <p:nvSpPr>
            <p:cNvPr id="13" name="Rectangle 12"/>
            <p:cNvSpPr/>
            <p:nvPr/>
          </p:nvSpPr>
          <p:spPr bwMode="auto">
            <a:xfrm>
              <a:off x="1" y="4592638"/>
              <a:ext cx="3155978" cy="1701325"/>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The Setting of the Sun</a:t>
              </a:r>
            </a:p>
            <a:p>
              <a:r>
                <a:rPr lang="en-US" baseline="30000" dirty="0">
                  <a:solidFill>
                    <a:schemeClr val="bg1"/>
                  </a:solidFill>
                  <a:latin typeface="Arial" charset="0"/>
                  <a:cs typeface="Arial" charset="0"/>
                </a:rPr>
                <a:t>1752</a:t>
              </a:r>
            </a:p>
            <a:p>
              <a:r>
                <a:rPr lang="en-US" baseline="30000" dirty="0">
                  <a:solidFill>
                    <a:schemeClr val="bg1"/>
                  </a:solidFill>
                  <a:latin typeface="Arial" charset="0"/>
                  <a:cs typeface="Arial" charset="0"/>
                </a:rPr>
                <a:t>318 x 261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François Boucher</a:t>
              </a:r>
            </a:p>
            <a:p>
              <a:r>
                <a:rPr lang="en-US" baseline="30000" dirty="0">
                  <a:solidFill>
                    <a:schemeClr val="bg1"/>
                  </a:solidFill>
                  <a:latin typeface="Arial" charset="0"/>
                  <a:cs typeface="Arial" charset="0"/>
                </a:rPr>
                <a:t>1703 - 1770</a:t>
              </a:r>
            </a:p>
            <a:p>
              <a:r>
                <a:rPr lang="en-US" baseline="30000" dirty="0">
                  <a:solidFill>
                    <a:schemeClr val="bg1"/>
                  </a:solidFill>
                  <a:latin typeface="Arial" charset="0"/>
                  <a:cs typeface="Arial" charset="0"/>
                </a:rPr>
                <a:t>France</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ARTIST’S 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THE SETTING OF THE SUN</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37861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1.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8243" y="623380"/>
            <a:ext cx="2314705" cy="5995704"/>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0" y="3886994"/>
            <a:ext cx="5632009" cy="2624656"/>
            <a:chOff x="1" y="4592637"/>
            <a:chExt cx="5632009" cy="2624656"/>
          </a:xfrm>
        </p:grpSpPr>
        <p:sp>
          <p:nvSpPr>
            <p:cNvPr id="13" name="Rectangle 12"/>
            <p:cNvSpPr/>
            <p:nvPr/>
          </p:nvSpPr>
          <p:spPr bwMode="auto">
            <a:xfrm>
              <a:off x="1" y="4592637"/>
              <a:ext cx="4656992" cy="2616549"/>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Long Case Clock with Apollo and Chariot </a:t>
              </a:r>
            </a:p>
            <a:p>
              <a:r>
                <a:rPr lang="en-US" baseline="30000" dirty="0">
                  <a:solidFill>
                    <a:schemeClr val="bg1"/>
                  </a:solidFill>
                  <a:latin typeface="Arial" charset="0"/>
                  <a:cs typeface="Arial" charset="0"/>
                </a:rPr>
                <a:t>c.1780</a:t>
              </a:r>
            </a:p>
            <a:p>
              <a:r>
                <a:rPr lang="en-US" baseline="30000" dirty="0">
                  <a:solidFill>
                    <a:schemeClr val="bg1"/>
                  </a:solidFill>
                  <a:latin typeface="Arial" charset="0"/>
                  <a:cs typeface="Arial" charset="0"/>
                </a:rPr>
                <a:t>221.2 x 56.8 x 34.5 cm</a:t>
              </a:r>
            </a:p>
            <a:p>
              <a:r>
                <a:rPr lang="en-US" baseline="30000" dirty="0">
                  <a:solidFill>
                    <a:schemeClr val="bg1"/>
                  </a:solidFill>
                  <a:latin typeface="Arial" charset="0"/>
                  <a:cs typeface="Arial" charset="0"/>
                </a:rPr>
                <a:t>Oak, pine;</a:t>
              </a:r>
            </a:p>
            <a:p>
              <a:r>
                <a:rPr lang="en-US" baseline="30000" dirty="0">
                  <a:solidFill>
                    <a:schemeClr val="bg1"/>
                  </a:solidFill>
                  <a:latin typeface="Arial" charset="0"/>
                  <a:cs typeface="Arial" charset="0"/>
                </a:rPr>
                <a:t>veneers of tulipwood, </a:t>
              </a:r>
              <a:r>
                <a:rPr lang="en-US" baseline="30000" dirty="0" err="1">
                  <a:solidFill>
                    <a:schemeClr val="bg1"/>
                  </a:solidFill>
                  <a:latin typeface="Arial" charset="0"/>
                  <a:cs typeface="Arial" charset="0"/>
                </a:rPr>
                <a:t>satiné</a:t>
              </a:r>
              <a:endParaRPr lang="en-US" baseline="30000" dirty="0">
                <a:solidFill>
                  <a:schemeClr val="bg1"/>
                </a:solidFill>
                <a:latin typeface="Arial" charset="0"/>
                <a:cs typeface="Arial" charset="0"/>
              </a:endParaRPr>
            </a:p>
            <a:p>
              <a:r>
                <a:rPr lang="en-US" baseline="30000" dirty="0" err="1">
                  <a:solidFill>
                    <a:schemeClr val="bg1"/>
                  </a:solidFill>
                  <a:latin typeface="Arial" charset="0"/>
                  <a:cs typeface="Arial" charset="0"/>
                </a:rPr>
                <a:t>stringings</a:t>
              </a:r>
              <a:r>
                <a:rPr lang="en-US" baseline="30000" dirty="0">
                  <a:solidFill>
                    <a:schemeClr val="bg1"/>
                  </a:solidFill>
                  <a:latin typeface="Arial" charset="0"/>
                  <a:cs typeface="Arial" charset="0"/>
                </a:rPr>
                <a:t> of ebony and box;</a:t>
              </a:r>
            </a:p>
            <a:p>
              <a:r>
                <a:rPr lang="en-US" baseline="30000" dirty="0">
                  <a:solidFill>
                    <a:schemeClr val="bg1"/>
                  </a:solidFill>
                  <a:latin typeface="Arial" charset="0"/>
                  <a:cs typeface="Arial" charset="0"/>
                </a:rPr>
                <a:t>glass, gilt bronze, brass and steel</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Nicolas Petit : Case Maker </a:t>
              </a:r>
            </a:p>
            <a:p>
              <a:r>
                <a:rPr lang="en-US" baseline="30000" dirty="0">
                  <a:solidFill>
                    <a:schemeClr val="bg1"/>
                  </a:solidFill>
                  <a:latin typeface="Arial" charset="0"/>
                  <a:cs typeface="Arial" charset="0"/>
                </a:rPr>
                <a:t>Jacques-Joseph </a:t>
              </a:r>
              <a:r>
                <a:rPr lang="en-US" baseline="30000" dirty="0" err="1">
                  <a:solidFill>
                    <a:schemeClr val="bg1"/>
                  </a:solidFill>
                  <a:latin typeface="Arial" charset="0"/>
                  <a:cs typeface="Arial" charset="0"/>
                </a:rPr>
                <a:t>Lepaute</a:t>
              </a:r>
              <a:r>
                <a:rPr lang="en-US" baseline="30000" dirty="0">
                  <a:solidFill>
                    <a:schemeClr val="bg1"/>
                  </a:solidFill>
                  <a:latin typeface="Arial" charset="0"/>
                  <a:cs typeface="Arial" charset="0"/>
                </a:rPr>
                <a:t> : Movement Maker</a:t>
              </a:r>
            </a:p>
            <a:p>
              <a:r>
                <a:rPr lang="en-US" baseline="30000" dirty="0" err="1">
                  <a:solidFill>
                    <a:schemeClr val="bg1"/>
                  </a:solidFill>
                  <a:latin typeface="Arial" charset="0"/>
                  <a:cs typeface="Arial" charset="0"/>
                </a:rPr>
                <a:t>Elie</a:t>
              </a:r>
              <a:r>
                <a:rPr lang="en-US" baseline="30000" dirty="0">
                  <a:solidFill>
                    <a:schemeClr val="bg1"/>
                  </a:solidFill>
                  <a:latin typeface="Arial" charset="0"/>
                  <a:cs typeface="Arial" charset="0"/>
                </a:rPr>
                <a:t> </a:t>
              </a:r>
              <a:r>
                <a:rPr lang="en-US" baseline="30000" dirty="0" err="1">
                  <a:solidFill>
                    <a:schemeClr val="bg1"/>
                  </a:solidFill>
                  <a:latin typeface="Arial" charset="0"/>
                  <a:cs typeface="Arial" charset="0"/>
                </a:rPr>
                <a:t>Barbezat</a:t>
              </a:r>
              <a:r>
                <a:rPr lang="en-US" baseline="30000" dirty="0">
                  <a:solidFill>
                    <a:schemeClr val="bg1"/>
                  </a:solidFill>
                  <a:latin typeface="Arial" charset="0"/>
                  <a:cs typeface="Arial" charset="0"/>
                </a:rPr>
                <a:t> : Dial Enameller</a:t>
              </a:r>
            </a:p>
            <a:p>
              <a:r>
                <a:rPr lang="en-US" baseline="30000" dirty="0">
                  <a:solidFill>
                    <a:schemeClr val="bg1"/>
                  </a:solidFill>
                  <a:latin typeface="Arial" charset="0"/>
                  <a:cs typeface="Arial" charset="0"/>
                </a:rPr>
                <a:t>Mounts cast after Philippe </a:t>
              </a:r>
              <a:r>
                <a:rPr lang="en-US" baseline="30000" dirty="0" err="1">
                  <a:solidFill>
                    <a:schemeClr val="bg1"/>
                  </a:solidFill>
                  <a:latin typeface="Arial" charset="0"/>
                  <a:cs typeface="Arial" charset="0"/>
                </a:rPr>
                <a:t>Caffiéri</a:t>
              </a:r>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France</a:t>
              </a:r>
            </a:p>
          </p:txBody>
        </p:sp>
        <p:sp>
          <p:nvSpPr>
            <p:cNvPr id="3081" name="TextBox 14"/>
            <p:cNvSpPr txBox="1">
              <a:spLocks noChangeArrowheads="1"/>
            </p:cNvSpPr>
            <p:nvPr/>
          </p:nvSpPr>
          <p:spPr bwMode="auto">
            <a:xfrm>
              <a:off x="206375" y="4716197"/>
              <a:ext cx="1190929"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r>
                <a:rPr lang="pl-PL" baseline="30000" dirty="0">
                  <a:solidFill>
                    <a:srgbClr val="FFFFFF"/>
                  </a:solidFill>
                </a:rPr>
                <a:t>MAKERS</a:t>
              </a: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LONG CASE CLOCK WITH APOLLO AND CHARIOT </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6102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12.tif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5975" y="1072843"/>
            <a:ext cx="4222033" cy="5628302"/>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0" y="3886995"/>
            <a:ext cx="5632009" cy="2439990"/>
            <a:chOff x="1" y="4592638"/>
            <a:chExt cx="5632009" cy="2439990"/>
          </a:xfrm>
        </p:grpSpPr>
        <p:sp>
          <p:nvSpPr>
            <p:cNvPr id="13" name="Rectangle 12"/>
            <p:cNvSpPr/>
            <p:nvPr/>
          </p:nvSpPr>
          <p:spPr bwMode="auto">
            <a:xfrm>
              <a:off x="1" y="4592638"/>
              <a:ext cx="4092509" cy="2439990"/>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Wardrobe with Apollo and Daphne</a:t>
              </a:r>
            </a:p>
            <a:p>
              <a:r>
                <a:rPr lang="en-US" baseline="30000" dirty="0">
                  <a:solidFill>
                    <a:schemeClr val="bg1"/>
                  </a:solidFill>
                  <a:latin typeface="Arial" charset="0"/>
                  <a:cs typeface="Arial" charset="0"/>
                </a:rPr>
                <a:t>c.1700</a:t>
              </a:r>
            </a:p>
            <a:p>
              <a:r>
                <a:rPr lang="en-US" baseline="30000" dirty="0">
                  <a:solidFill>
                    <a:schemeClr val="bg1"/>
                  </a:solidFill>
                  <a:latin typeface="Arial" charset="0"/>
                  <a:cs typeface="Arial" charset="0"/>
                </a:rPr>
                <a:t>255 x 163.5 x 61 cm</a:t>
              </a:r>
            </a:p>
            <a:p>
              <a:r>
                <a:rPr lang="en-US" baseline="30000" dirty="0">
                  <a:solidFill>
                    <a:schemeClr val="bg1"/>
                  </a:solidFill>
                  <a:latin typeface="Arial" charset="0"/>
                  <a:cs typeface="Arial" charset="0"/>
                </a:rPr>
                <a:t>Oak, ebony,</a:t>
              </a:r>
            </a:p>
            <a:p>
              <a:r>
                <a:rPr lang="en-US" baseline="30000" dirty="0">
                  <a:solidFill>
                    <a:schemeClr val="bg1"/>
                  </a:solidFill>
                  <a:latin typeface="Arial" charset="0"/>
                  <a:cs typeface="Arial" charset="0"/>
                </a:rPr>
                <a:t>marquetry of brass and </a:t>
              </a:r>
              <a:r>
                <a:rPr lang="en-US" baseline="30000" dirty="0" err="1">
                  <a:solidFill>
                    <a:schemeClr val="bg1"/>
                  </a:solidFill>
                  <a:latin typeface="Arial" charset="0"/>
                  <a:cs typeface="Arial" charset="0"/>
                </a:rPr>
                <a:t>turtleshell</a:t>
              </a:r>
              <a:r>
                <a:rPr lang="en-US" baseline="30000" dirty="0">
                  <a:solidFill>
                    <a:schemeClr val="bg1"/>
                  </a:solidFill>
                  <a:latin typeface="Arial" charset="0"/>
                  <a:cs typeface="Arial" charset="0"/>
                </a:rPr>
                <a:t>,</a:t>
              </a:r>
            </a:p>
            <a:p>
              <a:r>
                <a:rPr lang="en-US" baseline="30000" dirty="0">
                  <a:solidFill>
                    <a:schemeClr val="bg1"/>
                  </a:solidFill>
                  <a:latin typeface="Arial" charset="0"/>
                  <a:cs typeface="Arial" charset="0"/>
                </a:rPr>
                <a:t>marquetry (inside doors) of:</a:t>
              </a:r>
            </a:p>
            <a:p>
              <a:r>
                <a:rPr lang="en-US" baseline="30000" dirty="0">
                  <a:solidFill>
                    <a:schemeClr val="bg1"/>
                  </a:solidFill>
                  <a:latin typeface="Arial" charset="0"/>
                  <a:cs typeface="Arial" charset="0"/>
                </a:rPr>
                <a:t>ebony, amaranth and pewter,</a:t>
              </a:r>
            </a:p>
            <a:p>
              <a:r>
                <a:rPr lang="en-US" baseline="30000" dirty="0">
                  <a:solidFill>
                    <a:schemeClr val="bg1"/>
                  </a:solidFill>
                  <a:latin typeface="Arial" charset="0"/>
                  <a:cs typeface="Arial" charset="0"/>
                </a:rPr>
                <a:t>gilt bronze, steel lock, bolts and key</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Attributed to André-Charles </a:t>
              </a:r>
              <a:r>
                <a:rPr lang="en-US" baseline="30000" dirty="0" err="1">
                  <a:solidFill>
                    <a:schemeClr val="bg1"/>
                  </a:solidFill>
                  <a:latin typeface="Arial" charset="0"/>
                  <a:cs typeface="Arial" charset="0"/>
                </a:rPr>
                <a:t>Boulle</a:t>
              </a:r>
              <a:r>
                <a:rPr lang="en-US" baseline="30000" dirty="0">
                  <a:solidFill>
                    <a:schemeClr val="bg1"/>
                  </a:solidFill>
                  <a:latin typeface="Arial" charset="0"/>
                  <a:cs typeface="Arial" charset="0"/>
                </a:rPr>
                <a:t>, </a:t>
              </a:r>
            </a:p>
            <a:p>
              <a:r>
                <a:rPr lang="en-US" baseline="30000" dirty="0">
                  <a:solidFill>
                    <a:schemeClr val="bg1"/>
                  </a:solidFill>
                  <a:latin typeface="Arial" charset="0"/>
                  <a:cs typeface="Arial" charset="0"/>
                </a:rPr>
                <a:t>1642 - 1732</a:t>
              </a:r>
            </a:p>
            <a:p>
              <a:r>
                <a:rPr lang="en-US" baseline="30000" dirty="0">
                  <a:solidFill>
                    <a:schemeClr val="bg1"/>
                  </a:solidFill>
                  <a:latin typeface="Arial" charset="0"/>
                  <a:cs typeface="Arial" charset="0"/>
                </a:rPr>
                <a:t>France</a:t>
              </a:r>
            </a:p>
          </p:txBody>
        </p:sp>
        <p:sp>
          <p:nvSpPr>
            <p:cNvPr id="3081" name="TextBox 14"/>
            <p:cNvSpPr txBox="1">
              <a:spLocks noChangeArrowheads="1"/>
            </p:cNvSpPr>
            <p:nvPr/>
          </p:nvSpPr>
          <p:spPr bwMode="auto">
            <a:xfrm>
              <a:off x="206375" y="4716197"/>
              <a:ext cx="119092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endParaRPr lang="pl-PL" baseline="30000" dirty="0">
                <a:solidFill>
                  <a:srgbClr val="FFFFFF"/>
                </a:solidFill>
              </a:endParaRPr>
            </a:p>
            <a:p>
              <a:pPr algn="r"/>
              <a:r>
                <a:rPr lang="pl-PL" baseline="30000" dirty="0">
                  <a:solidFill>
                    <a:srgbClr val="FFFFFF"/>
                  </a:solidFill>
                </a:rPr>
                <a:t>MAKERS</a:t>
              </a:r>
            </a:p>
            <a:p>
              <a:pPr algn="r"/>
              <a:r>
                <a:rPr lang="pl-PL" baseline="30000" dirty="0">
                  <a:solidFill>
                    <a:srgbClr val="FFFFFF"/>
                  </a:solidFill>
                </a:rPr>
                <a:t>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WARDROBE WITH APOLLO AND DAPHNE</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17818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5.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1799" y="1034341"/>
            <a:ext cx="7006201" cy="5592758"/>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1" y="4592638"/>
            <a:ext cx="5632009" cy="1701325"/>
            <a:chOff x="1" y="4592638"/>
            <a:chExt cx="5632009" cy="1701325"/>
          </a:xfrm>
        </p:grpSpPr>
        <p:sp>
          <p:nvSpPr>
            <p:cNvPr id="13" name="Rectangle 12"/>
            <p:cNvSpPr/>
            <p:nvPr/>
          </p:nvSpPr>
          <p:spPr bwMode="auto">
            <a:xfrm>
              <a:off x="1" y="4592638"/>
              <a:ext cx="3155978" cy="1701325"/>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Venus and Cupid</a:t>
              </a:r>
            </a:p>
            <a:p>
              <a:r>
                <a:rPr lang="en-US" baseline="30000" dirty="0">
                  <a:solidFill>
                    <a:schemeClr val="bg1"/>
                  </a:solidFill>
                  <a:latin typeface="Arial" charset="0"/>
                  <a:cs typeface="Arial" charset="0"/>
                </a:rPr>
                <a:t>c.1510-1515</a:t>
              </a:r>
            </a:p>
            <a:p>
              <a:r>
                <a:rPr lang="en-US" baseline="30000" dirty="0">
                  <a:solidFill>
                    <a:schemeClr val="bg1"/>
                  </a:solidFill>
                  <a:latin typeface="Arial" charset="0"/>
                  <a:cs typeface="Arial" charset="0"/>
                </a:rPr>
                <a:t>110.5 x 138.4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Attributed to Titian</a:t>
              </a:r>
            </a:p>
            <a:p>
              <a:r>
                <a:rPr lang="en-US" baseline="30000" dirty="0">
                  <a:solidFill>
                    <a:schemeClr val="bg1"/>
                  </a:solidFill>
                  <a:latin typeface="Arial" charset="0"/>
                  <a:cs typeface="Arial" charset="0"/>
                </a:rPr>
                <a:t>1485 - 1576</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ARTIST’S 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VENUS AND CUPID </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33028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16.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877" y="987731"/>
            <a:ext cx="8384317" cy="5649622"/>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APOLLO</a:t>
            </a:r>
          </a:p>
        </p:txBody>
      </p:sp>
      <p:grpSp>
        <p:nvGrpSpPr>
          <p:cNvPr id="2" name="Group 1"/>
          <p:cNvGrpSpPr/>
          <p:nvPr/>
        </p:nvGrpSpPr>
        <p:grpSpPr>
          <a:xfrm>
            <a:off x="0" y="4592638"/>
            <a:ext cx="5632010" cy="1701325"/>
            <a:chOff x="0" y="4592638"/>
            <a:chExt cx="5632010" cy="1701325"/>
          </a:xfrm>
        </p:grpSpPr>
        <p:sp>
          <p:nvSpPr>
            <p:cNvPr id="13" name="Rectangle 12"/>
            <p:cNvSpPr/>
            <p:nvPr/>
          </p:nvSpPr>
          <p:spPr bwMode="auto">
            <a:xfrm>
              <a:off x="0" y="4592638"/>
              <a:ext cx="5247135" cy="1701325"/>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River Landscape with Apollo and the </a:t>
              </a:r>
              <a:r>
                <a:rPr lang="en-US" baseline="30000" dirty="0" err="1">
                  <a:solidFill>
                    <a:schemeClr val="bg1"/>
                  </a:solidFill>
                  <a:latin typeface="Arial" charset="0"/>
                  <a:cs typeface="Arial" charset="0"/>
                </a:rPr>
                <a:t>Cumaean</a:t>
              </a:r>
              <a:r>
                <a:rPr lang="en-US" baseline="30000" dirty="0">
                  <a:solidFill>
                    <a:schemeClr val="bg1"/>
                  </a:solidFill>
                  <a:latin typeface="Arial" charset="0"/>
                  <a:cs typeface="Arial" charset="0"/>
                </a:rPr>
                <a:t> Sibyl</a:t>
              </a:r>
            </a:p>
            <a:p>
              <a:r>
                <a:rPr lang="en-US" baseline="30000" dirty="0">
                  <a:solidFill>
                    <a:schemeClr val="bg1"/>
                  </a:solidFill>
                  <a:latin typeface="Arial" charset="0"/>
                  <a:cs typeface="Arial" charset="0"/>
                </a:rPr>
                <a:t>1657-58</a:t>
              </a:r>
            </a:p>
            <a:p>
              <a:r>
                <a:rPr lang="en-US" baseline="30000" dirty="0">
                  <a:solidFill>
                    <a:schemeClr val="bg1"/>
                  </a:solidFill>
                  <a:latin typeface="Arial" charset="0"/>
                  <a:cs typeface="Arial" charset="0"/>
                </a:rPr>
                <a:t>173.7 x 259.5 cm</a:t>
              </a:r>
            </a:p>
            <a:p>
              <a:r>
                <a:rPr lang="en-US" baseline="30000" dirty="0">
                  <a:solidFill>
                    <a:schemeClr val="bg1"/>
                  </a:solidFill>
                  <a:latin typeface="Arial" charset="0"/>
                  <a:cs typeface="Arial" charset="0"/>
                </a:rPr>
                <a:t>Oil on canvas</a:t>
              </a:r>
            </a:p>
            <a:p>
              <a:endParaRPr lang="en-US" baseline="30000" dirty="0">
                <a:solidFill>
                  <a:schemeClr val="bg1"/>
                </a:solidFill>
                <a:latin typeface="Arial" charset="0"/>
                <a:cs typeface="Arial" charset="0"/>
              </a:endParaRPr>
            </a:p>
            <a:p>
              <a:r>
                <a:rPr lang="en-US" baseline="30000" dirty="0" err="1">
                  <a:solidFill>
                    <a:schemeClr val="bg1"/>
                  </a:solidFill>
                  <a:latin typeface="Arial" charset="0"/>
                  <a:cs typeface="Arial" charset="0"/>
                </a:rPr>
                <a:t>Salvator</a:t>
              </a:r>
              <a:r>
                <a:rPr lang="en-US" baseline="30000" dirty="0">
                  <a:solidFill>
                    <a:schemeClr val="bg1"/>
                  </a:solidFill>
                  <a:latin typeface="Arial" charset="0"/>
                  <a:cs typeface="Arial" charset="0"/>
                </a:rPr>
                <a:t> Rosa</a:t>
              </a:r>
            </a:p>
            <a:p>
              <a:r>
                <a:rPr lang="en-US" baseline="30000" dirty="0">
                  <a:solidFill>
                    <a:schemeClr val="bg1"/>
                  </a:solidFill>
                  <a:latin typeface="Arial" charset="0"/>
                  <a:cs typeface="Arial" charset="0"/>
                </a:rPr>
                <a:t>1485 - 1576</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ARTIST</a:t>
              </a:r>
            </a:p>
            <a:p>
              <a:pPr algn="r"/>
              <a:r>
                <a:rPr lang="pl-PL" baseline="30000" dirty="0">
                  <a:solidFill>
                    <a:srgbClr val="FFFFFF"/>
                  </a:solidFill>
                </a:rPr>
                <a:t>ARTIST’S DATES</a:t>
              </a: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APOLLO AND THE CUMAEAN SIBYL</a:t>
            </a:r>
            <a:endParaRPr lang="fr-FR" sz="2400" baseline="30000" dirty="0">
              <a:solidFill>
                <a:srgbClr val="AA2D37"/>
              </a:solidFill>
              <a:latin typeface="Arial"/>
              <a:cs typeface="Arial"/>
            </a:endParaRPr>
          </a:p>
        </p:txBody>
      </p:sp>
    </p:spTree>
    <p:extLst>
      <p:ext uri="{BB962C8B-B14F-4D97-AF65-F5344CB8AC3E}">
        <p14:creationId xmlns:p14="http://schemas.microsoft.com/office/powerpoint/2010/main" val="402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AA2D37"/>
          </a:solidFill>
          <a:ln>
            <a:solidFill>
              <a:srgbClr val="9C49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 name="Title 1"/>
          <p:cNvSpPr>
            <a:spLocks noGrp="1"/>
          </p:cNvSpPr>
          <p:nvPr>
            <p:ph type="ctrTitle"/>
          </p:nvPr>
        </p:nvSpPr>
        <p:spPr>
          <a:xfrm>
            <a:off x="287338" y="309563"/>
            <a:ext cx="4013200" cy="339725"/>
          </a:xfrm>
        </p:spPr>
        <p:txBody>
          <a:bodyPr/>
          <a:lstStyle/>
          <a:p>
            <a:pPr algn="l"/>
            <a:r>
              <a:rPr lang="de-DE" sz="3200" dirty="0">
                <a:solidFill>
                  <a:schemeClr val="bg1"/>
                </a:solidFill>
                <a:latin typeface="Arial" charset="0"/>
                <a:cs typeface="Arial" charset="0"/>
              </a:rPr>
              <a:t>CLASSICAL MYTHS</a:t>
            </a:r>
            <a:endParaRPr lang="en-US" sz="3200" dirty="0">
              <a:solidFill>
                <a:schemeClr val="bg1"/>
              </a:solidFill>
              <a:latin typeface="Arial" charset="0"/>
              <a:cs typeface="Arial" charset="0"/>
            </a:endParaRPr>
          </a:p>
        </p:txBody>
      </p:sp>
      <p:sp>
        <p:nvSpPr>
          <p:cNvPr id="3" name="Subtitle 2"/>
          <p:cNvSpPr>
            <a:spLocks noGrp="1"/>
          </p:cNvSpPr>
          <p:nvPr>
            <p:ph type="subTitle" idx="1"/>
          </p:nvPr>
        </p:nvSpPr>
        <p:spPr>
          <a:xfrm>
            <a:off x="303213" y="779463"/>
            <a:ext cx="4591671" cy="331787"/>
          </a:xfrm>
        </p:spPr>
        <p:txBody>
          <a:bodyPr rtlCol="0">
            <a:normAutofit fontScale="92500" lnSpcReduction="10000"/>
          </a:bodyPr>
          <a:lstStyle/>
          <a:p>
            <a:pPr algn="l" fontAlgn="auto">
              <a:spcAft>
                <a:spcPts val="0"/>
              </a:spcAft>
              <a:defRPr/>
            </a:pPr>
            <a:r>
              <a:rPr lang="pt-BR" sz="1800" dirty="0">
                <a:solidFill>
                  <a:schemeClr val="bg1"/>
                </a:solidFill>
                <a:latin typeface="Arial"/>
                <a:ea typeface="+mn-ea"/>
                <a:cs typeface="Arial"/>
              </a:rPr>
              <a:t>HERCULES</a:t>
            </a:r>
            <a:endParaRPr lang="en-US" sz="1800" dirty="0">
              <a:solidFill>
                <a:schemeClr val="bg1"/>
              </a:solidFill>
              <a:latin typeface="Arial"/>
              <a:ea typeface="+mn-ea"/>
              <a:cs typeface="Arial"/>
            </a:endParaRPr>
          </a:p>
        </p:txBody>
      </p:sp>
      <p:pic>
        <p:nvPicPr>
          <p:cNvPr id="2052" name="Picture 5" descr="WallaceLogoWhite (transparent).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64388" y="-58738"/>
            <a:ext cx="1930400" cy="134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ubtitle 2"/>
          <p:cNvSpPr txBox="1">
            <a:spLocks/>
          </p:cNvSpPr>
          <p:nvPr/>
        </p:nvSpPr>
        <p:spPr bwMode="auto">
          <a:xfrm>
            <a:off x="303214" y="2105664"/>
            <a:ext cx="3763638" cy="4207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dirty="0">
                <a:solidFill>
                  <a:schemeClr val="bg1"/>
                </a:solidFill>
                <a:latin typeface="Arial" panose="020B0604020202020204" pitchFamily="34" charset="0"/>
                <a:cs typeface="Arial" panose="020B0604020202020204" pitchFamily="34" charset="0"/>
              </a:rPr>
              <a:t>Hercules is considered a ‘hero’ rather than a god, as he was the son of Jupiter and Alcmene, a mortal woman. </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Hercules is usually depicted as having a very powerful body, short hair and a beard, and is cloaked with a lion skin. Hercules has long been a </a:t>
            </a:r>
            <a:r>
              <a:rPr lang="en-US" sz="1400" dirty="0" err="1">
                <a:solidFill>
                  <a:schemeClr val="bg1"/>
                </a:solidFill>
                <a:latin typeface="Arial" panose="020B0604020202020204" pitchFamily="34" charset="0"/>
                <a:cs typeface="Arial" panose="020B0604020202020204" pitchFamily="34" charset="0"/>
              </a:rPr>
              <a:t>favourite</a:t>
            </a:r>
            <a:r>
              <a:rPr lang="en-US" sz="1400" dirty="0">
                <a:solidFill>
                  <a:schemeClr val="bg1"/>
                </a:solidFill>
                <a:latin typeface="Arial" panose="020B0604020202020204" pitchFamily="34" charset="0"/>
                <a:cs typeface="Arial" panose="020B0604020202020204" pitchFamily="34" charset="0"/>
              </a:rPr>
              <a:t> subject for artists and especially sculptors. </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 small collection of bronzes showing some of the adventures and the Twelve </a:t>
            </a:r>
            <a:r>
              <a:rPr lang="en-US" sz="1400" dirty="0" err="1">
                <a:solidFill>
                  <a:schemeClr val="bg1"/>
                </a:solidFill>
                <a:latin typeface="Arial" panose="020B0604020202020204" pitchFamily="34" charset="0"/>
                <a:cs typeface="Arial" panose="020B0604020202020204" pitchFamily="34" charset="0"/>
              </a:rPr>
              <a:t>Labours</a:t>
            </a:r>
            <a:r>
              <a:rPr lang="en-US" sz="1400" dirty="0">
                <a:solidFill>
                  <a:schemeClr val="bg1"/>
                </a:solidFill>
                <a:latin typeface="Arial" panose="020B0604020202020204" pitchFamily="34" charset="0"/>
                <a:cs typeface="Arial" panose="020B0604020202020204" pitchFamily="34" charset="0"/>
              </a:rPr>
              <a:t> of Hercules is displayed in the Great Gallery at the Wallace Collection</a:t>
            </a:r>
            <a:endParaRPr lang="en-US" sz="1400" baseline="30000" dirty="0">
              <a:solidFill>
                <a:schemeClr val="bg1"/>
              </a:solidFill>
              <a:latin typeface="Arial" panose="020B0604020202020204" pitchFamily="34" charset="0"/>
              <a:cs typeface="Arial" panose="020B0604020202020204" pitchFamily="34" charset="0"/>
            </a:endParaRPr>
          </a:p>
        </p:txBody>
      </p:sp>
      <p:sp>
        <p:nvSpPr>
          <p:cNvPr id="11" name="Subtitle 2"/>
          <p:cNvSpPr txBox="1">
            <a:spLocks/>
          </p:cNvSpPr>
          <p:nvPr/>
        </p:nvSpPr>
        <p:spPr bwMode="auto">
          <a:xfrm>
            <a:off x="4274880" y="1709738"/>
            <a:ext cx="4591671" cy="33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defRPr/>
            </a:pPr>
            <a:r>
              <a:rPr lang="pt-BR" sz="1800" dirty="0">
                <a:solidFill>
                  <a:schemeClr val="bg1"/>
                </a:solidFill>
                <a:latin typeface="Arial"/>
                <a:ea typeface="+mn-ea"/>
                <a:cs typeface="Arial"/>
              </a:rPr>
              <a:t>KEY WORKS</a:t>
            </a:r>
            <a:endParaRPr lang="en-US" sz="1800" dirty="0">
              <a:solidFill>
                <a:schemeClr val="bg1"/>
              </a:solidFill>
              <a:latin typeface="Arial"/>
              <a:ea typeface="+mn-ea"/>
              <a:cs typeface="Arial"/>
            </a:endParaRPr>
          </a:p>
        </p:txBody>
      </p:sp>
      <p:pic>
        <p:nvPicPr>
          <p:cNvPr id="6" name="Picture 5" descr="Screen Shot 2021-05-04 at 16.42.0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1940" y="2105665"/>
            <a:ext cx="4550269" cy="38850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19.tif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3595" y="1059443"/>
            <a:ext cx="4728095" cy="5560394"/>
          </a:xfrm>
          <a:prstGeom prst="rect">
            <a:avLst/>
          </a:prstGeom>
        </p:spPr>
      </p:pic>
      <p:sp>
        <p:nvSpPr>
          <p:cNvPr id="5" name="Rectangle 4"/>
          <p:cNvSpPr/>
          <p:nvPr/>
        </p:nvSpPr>
        <p:spPr>
          <a:xfrm>
            <a:off x="7479414" y="0"/>
            <a:ext cx="1337560" cy="779463"/>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ctrTitle"/>
          </p:nvPr>
        </p:nvSpPr>
        <p:spPr>
          <a:xfrm>
            <a:off x="7091340" y="235649"/>
            <a:ext cx="1725635" cy="300038"/>
          </a:xfrm>
        </p:spPr>
        <p:txBody>
          <a:bodyPr/>
          <a:lstStyle/>
          <a:p>
            <a:pPr algn="r"/>
            <a:r>
              <a:rPr lang="en-US" sz="1000" dirty="0">
                <a:solidFill>
                  <a:schemeClr val="bg1"/>
                </a:solidFill>
                <a:latin typeface="Arial" charset="0"/>
                <a:cs typeface="Arial" charset="0"/>
              </a:rPr>
              <a:t>CLASSICAL MYTHS</a:t>
            </a:r>
          </a:p>
        </p:txBody>
      </p:sp>
      <p:sp>
        <p:nvSpPr>
          <p:cNvPr id="3076" name="Subtitle 2"/>
          <p:cNvSpPr>
            <a:spLocks noGrp="1"/>
          </p:cNvSpPr>
          <p:nvPr>
            <p:ph type="subTitle" idx="1"/>
          </p:nvPr>
        </p:nvSpPr>
        <p:spPr>
          <a:xfrm>
            <a:off x="6405297" y="446088"/>
            <a:ext cx="2411678" cy="333375"/>
          </a:xfrm>
        </p:spPr>
        <p:txBody>
          <a:bodyPr/>
          <a:lstStyle/>
          <a:p>
            <a:pPr algn="r"/>
            <a:r>
              <a:rPr lang="en-US" sz="1000" b="1" dirty="0">
                <a:solidFill>
                  <a:schemeClr val="bg1"/>
                </a:solidFill>
                <a:latin typeface="Arial" charset="0"/>
                <a:cs typeface="Arial" charset="0"/>
              </a:rPr>
              <a:t>HERCULES</a:t>
            </a:r>
          </a:p>
        </p:txBody>
      </p:sp>
      <p:grpSp>
        <p:nvGrpSpPr>
          <p:cNvPr id="2" name="Group 1"/>
          <p:cNvGrpSpPr/>
          <p:nvPr/>
        </p:nvGrpSpPr>
        <p:grpSpPr>
          <a:xfrm>
            <a:off x="0" y="4592638"/>
            <a:ext cx="5632010" cy="1885992"/>
            <a:chOff x="0" y="4592638"/>
            <a:chExt cx="5632010" cy="1885992"/>
          </a:xfrm>
        </p:grpSpPr>
        <p:sp>
          <p:nvSpPr>
            <p:cNvPr id="13" name="Rectangle 12"/>
            <p:cNvSpPr/>
            <p:nvPr/>
          </p:nvSpPr>
          <p:spPr bwMode="auto">
            <a:xfrm>
              <a:off x="0" y="4592638"/>
              <a:ext cx="5131673" cy="1877886"/>
            </a:xfrm>
            <a:prstGeom prst="rect">
              <a:avLst/>
            </a:prstGeom>
            <a:solidFill>
              <a:srgbClr val="AA2D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13"/>
            <p:cNvSpPr txBox="1">
              <a:spLocks noChangeArrowheads="1"/>
            </p:cNvSpPr>
            <p:nvPr/>
          </p:nvSpPr>
          <p:spPr bwMode="auto">
            <a:xfrm>
              <a:off x="1401211" y="4724303"/>
              <a:ext cx="423079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aseline="30000" dirty="0">
                  <a:solidFill>
                    <a:schemeClr val="bg1"/>
                  </a:solidFill>
                  <a:latin typeface="Arial" charset="0"/>
                  <a:cs typeface="Arial" charset="0"/>
                </a:rPr>
                <a:t>Hercules Overcoming the Centaur </a:t>
              </a:r>
              <a:r>
                <a:rPr lang="en-US" baseline="30000" dirty="0" err="1">
                  <a:solidFill>
                    <a:schemeClr val="bg1"/>
                  </a:solidFill>
                  <a:latin typeface="Arial" charset="0"/>
                  <a:cs typeface="Arial" charset="0"/>
                </a:rPr>
                <a:t>Eurytion</a:t>
              </a:r>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 c.1640-50</a:t>
              </a:r>
            </a:p>
            <a:p>
              <a:r>
                <a:rPr lang="en-US" baseline="30000" dirty="0">
                  <a:solidFill>
                    <a:schemeClr val="bg1"/>
                  </a:solidFill>
                  <a:latin typeface="Arial" charset="0"/>
                  <a:cs typeface="Arial" charset="0"/>
                </a:rPr>
                <a:t>Height: 67 cm, Width: 44 cm</a:t>
              </a:r>
            </a:p>
            <a:p>
              <a:r>
                <a:rPr lang="en-US" baseline="30000" dirty="0">
                  <a:solidFill>
                    <a:schemeClr val="bg1"/>
                  </a:solidFill>
                  <a:latin typeface="Arial" charset="0"/>
                  <a:cs typeface="Arial" charset="0"/>
                </a:rPr>
                <a:t>Bronze copper alloy, gilded</a:t>
              </a:r>
            </a:p>
            <a:p>
              <a:endParaRPr lang="en-US" baseline="30000" dirty="0">
                <a:solidFill>
                  <a:schemeClr val="bg1"/>
                </a:solidFill>
                <a:latin typeface="Arial" charset="0"/>
                <a:cs typeface="Arial" charset="0"/>
              </a:endParaRPr>
            </a:p>
            <a:p>
              <a:r>
                <a:rPr lang="en-US" baseline="30000" dirty="0">
                  <a:solidFill>
                    <a:schemeClr val="bg1"/>
                  </a:solidFill>
                  <a:latin typeface="Arial" charset="0"/>
                  <a:cs typeface="Arial" charset="0"/>
                </a:rPr>
                <a:t>Cast by </a:t>
              </a:r>
              <a:r>
                <a:rPr lang="en-US" baseline="30000" dirty="0" err="1">
                  <a:solidFill>
                    <a:schemeClr val="bg1"/>
                  </a:solidFill>
                  <a:latin typeface="Arial" charset="0"/>
                  <a:cs typeface="Arial" charset="0"/>
                </a:rPr>
                <a:t>Ferdinando</a:t>
              </a:r>
              <a:r>
                <a:rPr lang="en-US" baseline="30000" dirty="0">
                  <a:solidFill>
                    <a:schemeClr val="bg1"/>
                  </a:solidFill>
                  <a:latin typeface="Arial" charset="0"/>
                  <a:cs typeface="Arial" charset="0"/>
                </a:rPr>
                <a:t> </a:t>
              </a:r>
              <a:r>
                <a:rPr lang="en-US" baseline="30000" dirty="0" err="1">
                  <a:solidFill>
                    <a:schemeClr val="bg1"/>
                  </a:solidFill>
                  <a:latin typeface="Arial" charset="0"/>
                  <a:cs typeface="Arial" charset="0"/>
                </a:rPr>
                <a:t>Tacca</a:t>
              </a:r>
              <a:r>
                <a:rPr lang="en-US" baseline="30000" dirty="0">
                  <a:solidFill>
                    <a:schemeClr val="bg1"/>
                  </a:solidFill>
                  <a:latin typeface="Arial" charset="0"/>
                  <a:cs typeface="Arial" charset="0"/>
                </a:rPr>
                <a:t> (1619 - 1686)</a:t>
              </a:r>
            </a:p>
            <a:p>
              <a:r>
                <a:rPr lang="en-US" baseline="30000" dirty="0">
                  <a:solidFill>
                    <a:schemeClr val="bg1"/>
                  </a:solidFill>
                  <a:latin typeface="Arial" charset="0"/>
                  <a:cs typeface="Arial" charset="0"/>
                </a:rPr>
                <a:t>Model designed by </a:t>
              </a:r>
              <a:r>
                <a:rPr lang="en-US" baseline="30000" dirty="0" err="1">
                  <a:solidFill>
                    <a:schemeClr val="bg1"/>
                  </a:solidFill>
                  <a:latin typeface="Arial" charset="0"/>
                  <a:cs typeface="Arial" charset="0"/>
                </a:rPr>
                <a:t>Pietro</a:t>
              </a:r>
              <a:r>
                <a:rPr lang="en-US" baseline="30000" dirty="0">
                  <a:solidFill>
                    <a:schemeClr val="bg1"/>
                  </a:solidFill>
                  <a:latin typeface="Arial" charset="0"/>
                  <a:cs typeface="Arial" charset="0"/>
                </a:rPr>
                <a:t> </a:t>
              </a:r>
              <a:r>
                <a:rPr lang="en-US" baseline="30000" dirty="0" err="1">
                  <a:solidFill>
                    <a:schemeClr val="bg1"/>
                  </a:solidFill>
                  <a:latin typeface="Arial" charset="0"/>
                  <a:cs typeface="Arial" charset="0"/>
                </a:rPr>
                <a:t>Tacca</a:t>
              </a:r>
              <a:r>
                <a:rPr lang="en-US" baseline="30000" dirty="0">
                  <a:solidFill>
                    <a:schemeClr val="bg1"/>
                  </a:solidFill>
                  <a:latin typeface="Arial" charset="0"/>
                  <a:cs typeface="Arial" charset="0"/>
                </a:rPr>
                <a:t> (1577 - 1640)</a:t>
              </a:r>
            </a:p>
            <a:p>
              <a:r>
                <a:rPr lang="en-US" baseline="30000" dirty="0">
                  <a:solidFill>
                    <a:schemeClr val="bg1"/>
                  </a:solidFill>
                  <a:latin typeface="Arial" charset="0"/>
                  <a:cs typeface="Arial" charset="0"/>
                </a:rPr>
                <a:t>After original models by </a:t>
              </a:r>
              <a:r>
                <a:rPr lang="en-US" baseline="30000" dirty="0" err="1">
                  <a:solidFill>
                    <a:schemeClr val="bg1"/>
                  </a:solidFill>
                  <a:latin typeface="Arial" charset="0"/>
                  <a:cs typeface="Arial" charset="0"/>
                </a:rPr>
                <a:t>Giambologna</a:t>
              </a:r>
              <a:r>
                <a:rPr lang="en-US" baseline="30000" dirty="0">
                  <a:solidFill>
                    <a:schemeClr val="bg1"/>
                  </a:solidFill>
                  <a:latin typeface="Arial" charset="0"/>
                  <a:cs typeface="Arial" charset="0"/>
                </a:rPr>
                <a:t> (1524 - 1608)</a:t>
              </a:r>
            </a:p>
            <a:p>
              <a:r>
                <a:rPr lang="en-US" baseline="30000" dirty="0">
                  <a:solidFill>
                    <a:schemeClr val="bg1"/>
                  </a:solidFill>
                  <a:latin typeface="Arial" charset="0"/>
                  <a:cs typeface="Arial" charset="0"/>
                </a:rPr>
                <a:t>Italy</a:t>
              </a:r>
            </a:p>
          </p:txBody>
        </p:sp>
        <p:sp>
          <p:nvSpPr>
            <p:cNvPr id="3081" name="TextBox 14"/>
            <p:cNvSpPr txBox="1">
              <a:spLocks noChangeArrowheads="1"/>
            </p:cNvSpPr>
            <p:nvPr/>
          </p:nvSpPr>
          <p:spPr bwMode="auto">
            <a:xfrm>
              <a:off x="206375" y="4716197"/>
              <a:ext cx="1190929"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pl-PL" baseline="30000" dirty="0">
                  <a:solidFill>
                    <a:srgbClr val="FFFFFF"/>
                  </a:solidFill>
                </a:rPr>
                <a:t>TITLE</a:t>
              </a:r>
            </a:p>
            <a:p>
              <a:pPr algn="r"/>
              <a:r>
                <a:rPr lang="pl-PL" baseline="30000" dirty="0">
                  <a:solidFill>
                    <a:srgbClr val="FFFFFF"/>
                  </a:solidFill>
                </a:rPr>
                <a:t>DATE</a:t>
              </a:r>
            </a:p>
            <a:p>
              <a:pPr algn="r"/>
              <a:r>
                <a:rPr lang="pl-PL" baseline="30000" dirty="0">
                  <a:solidFill>
                    <a:srgbClr val="FFFFFF"/>
                  </a:solidFill>
                </a:rPr>
                <a:t>SIZE</a:t>
              </a:r>
            </a:p>
            <a:p>
              <a:pPr algn="r"/>
              <a:r>
                <a:rPr lang="pl-PL" baseline="30000" dirty="0">
                  <a:solidFill>
                    <a:srgbClr val="FFFFFF"/>
                  </a:solidFill>
                </a:rPr>
                <a:t>MATERIALS</a:t>
              </a:r>
            </a:p>
            <a:p>
              <a:pPr algn="r"/>
              <a:endParaRPr lang="pl-PL" baseline="30000" dirty="0">
                <a:solidFill>
                  <a:srgbClr val="FFFFFF"/>
                </a:solidFill>
              </a:endParaRPr>
            </a:p>
            <a:p>
              <a:pPr algn="r"/>
              <a:r>
                <a:rPr lang="pl-PL" baseline="30000" dirty="0">
                  <a:solidFill>
                    <a:srgbClr val="FFFFFF"/>
                  </a:solidFill>
                </a:rPr>
                <a:t>MAKERS</a:t>
              </a:r>
            </a:p>
            <a:p>
              <a:pPr algn="r"/>
              <a:endParaRPr lang="pl-PL" baseline="30000" dirty="0">
                <a:solidFill>
                  <a:srgbClr val="FFFFFF"/>
                </a:solidFill>
              </a:endParaRPr>
            </a:p>
            <a:p>
              <a:pPr algn="r"/>
              <a:endParaRPr lang="pl-PL" baseline="30000" dirty="0">
                <a:solidFill>
                  <a:srgbClr val="FFFFFF"/>
                </a:solidFill>
              </a:endParaRPr>
            </a:p>
            <a:p>
              <a:pPr algn="r"/>
              <a:r>
                <a:rPr lang="pl-PL" baseline="30000" dirty="0">
                  <a:solidFill>
                    <a:srgbClr val="FFFFFF"/>
                  </a:solidFill>
                </a:rPr>
                <a:t>PLACE</a:t>
              </a:r>
              <a:endParaRPr lang="en-US" baseline="30000" dirty="0">
                <a:solidFill>
                  <a:srgbClr val="FFFFFF"/>
                </a:solidFill>
                <a:latin typeface="Arial" charset="0"/>
                <a:cs typeface="Arial" charset="0"/>
              </a:endParaRPr>
            </a:p>
          </p:txBody>
        </p:sp>
      </p:grpSp>
      <p:sp>
        <p:nvSpPr>
          <p:cNvPr id="15" name="Title 1"/>
          <p:cNvSpPr txBox="1">
            <a:spLocks/>
          </p:cNvSpPr>
          <p:nvPr/>
        </p:nvSpPr>
        <p:spPr>
          <a:xfrm>
            <a:off x="257152" y="309563"/>
            <a:ext cx="6834188" cy="27305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aseline="30000" dirty="0">
                <a:solidFill>
                  <a:srgbClr val="AA2D37"/>
                </a:solidFill>
                <a:latin typeface="Arial"/>
                <a:cs typeface="Arial"/>
              </a:rPr>
              <a:t>HERCULES OVERCOMING THE CENTAUR</a:t>
            </a:r>
            <a:endParaRPr lang="fr-FR" sz="2400" baseline="30000" dirty="0">
              <a:solidFill>
                <a:srgbClr val="AA2D37"/>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TotalTime>
  <Words>975</Words>
  <Application>Microsoft Office PowerPoint</Application>
  <PresentationFormat>On-screen Show (4:3)</PresentationFormat>
  <Paragraphs>291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MS PGothic</vt:lpstr>
      <vt:lpstr>Arial</vt:lpstr>
      <vt:lpstr>Calibri</vt:lpstr>
      <vt:lpstr>Office Theme</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lpstr>CLASSICAL MYTHS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dc:title>
  <dc:creator>Rebekah Lidwell</dc:creator>
  <cp:lastModifiedBy>Amy Chang</cp:lastModifiedBy>
  <cp:revision>30</cp:revision>
  <dcterms:created xsi:type="dcterms:W3CDTF">2021-04-07T08:45:09Z</dcterms:created>
  <dcterms:modified xsi:type="dcterms:W3CDTF">2021-11-05T17:57:36Z</dcterms:modified>
</cp:coreProperties>
</file>