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39"/>
  </p:handoutMasterIdLst>
  <p:sldIdLst>
    <p:sldId id="289" r:id="rId5"/>
    <p:sldId id="282" r:id="rId6"/>
    <p:sldId id="283" r:id="rId7"/>
    <p:sldId id="284" r:id="rId8"/>
    <p:sldId id="285" r:id="rId9"/>
    <p:sldId id="286" r:id="rId10"/>
    <p:sldId id="287" r:id="rId11"/>
    <p:sldId id="272" r:id="rId12"/>
    <p:sldId id="267" r:id="rId13"/>
    <p:sldId id="268" r:id="rId14"/>
    <p:sldId id="263" r:id="rId15"/>
    <p:sldId id="269" r:id="rId16"/>
    <p:sldId id="270" r:id="rId17"/>
    <p:sldId id="271" r:id="rId18"/>
    <p:sldId id="256" r:id="rId19"/>
    <p:sldId id="257" r:id="rId20"/>
    <p:sldId id="258" r:id="rId21"/>
    <p:sldId id="259" r:id="rId22"/>
    <p:sldId id="261" r:id="rId23"/>
    <p:sldId id="262" r:id="rId24"/>
    <p:sldId id="266" r:id="rId25"/>
    <p:sldId id="273" r:id="rId26"/>
    <p:sldId id="274" r:id="rId27"/>
    <p:sldId id="275" r:id="rId28"/>
    <p:sldId id="276" r:id="rId29"/>
    <p:sldId id="260" r:id="rId30"/>
    <p:sldId id="277" r:id="rId31"/>
    <p:sldId id="278" r:id="rId32"/>
    <p:sldId id="279" r:id="rId33"/>
    <p:sldId id="280" r:id="rId34"/>
    <p:sldId id="264" r:id="rId35"/>
    <p:sldId id="265" r:id="rId36"/>
    <p:sldId id="288" r:id="rId37"/>
    <p:sldId id="281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69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100" d="100"/>
          <a:sy n="100" d="100"/>
        </p:scale>
        <p:origin x="1950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F80F6C-D5AA-427C-AA20-E23B8FD6035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AF363F-69B3-45AE-8ABF-455FC3612D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6476D-1415-4C36-A0A4-9A3D08131689}" type="datetimeFigureOut">
              <a:rPr lang="en-GB" smtClean="0">
                <a:latin typeface="Arial" panose="020B0604020202020204" pitchFamily="34" charset="0"/>
              </a:rPr>
              <a:t>05/11/2021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F2B27C3-6F3C-44CD-B614-DB9ECFF4EC9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0E530-3A7D-4038-A85D-AF05E01DEDD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A2B70D-62E7-470E-9EE0-FA312B4A3E56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14688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2748C-8CEF-4CBB-9096-63A542BD10E1}"/>
              </a:ext>
            </a:extLst>
          </p:cNvPr>
          <p:cNvSpPr/>
          <p:nvPr userDrawn="1"/>
        </p:nvSpPr>
        <p:spPr>
          <a:xfrm>
            <a:off x="6831130" y="0"/>
            <a:ext cx="2136764" cy="779463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PORTRAITURE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LOVE, MARRIAGE AND LOYALTY</a:t>
            </a:r>
          </a:p>
        </p:txBody>
      </p:sp>
    </p:spTree>
    <p:extLst>
      <p:ext uri="{BB962C8B-B14F-4D97-AF65-F5344CB8AC3E}">
        <p14:creationId xmlns:p14="http://schemas.microsoft.com/office/powerpoint/2010/main" val="42932714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51CE-FC8B-4846-9173-7B2555D3EF2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9792-55E4-4731-BA6B-97836CF7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432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51CE-FC8B-4846-9173-7B2555D3EF2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9792-55E4-4731-BA6B-97836CF7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57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51CE-FC8B-4846-9173-7B2555D3EF2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9792-55E4-4731-BA6B-97836CF7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16500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51CE-FC8B-4846-9173-7B2555D3EF2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9792-55E4-4731-BA6B-97836CF7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94238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51CE-FC8B-4846-9173-7B2555D3EF2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9792-55E4-4731-BA6B-97836CF7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1713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51CE-FC8B-4846-9173-7B2555D3EF2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9792-55E4-4731-BA6B-97836CF7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7489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97845-A7AE-5E4E-AB91-1910C8BC661F}" type="datetimeFigureOut">
              <a:rPr lang="en-US"/>
              <a:pPr>
                <a:defRPr/>
              </a:pPr>
              <a:t>11/5/2021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1FDAC-2E62-D140-A1E6-5A855ACD5F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34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2748C-8CEF-4CBB-9096-63A542BD10E1}"/>
              </a:ext>
            </a:extLst>
          </p:cNvPr>
          <p:cNvSpPr/>
          <p:nvPr userDrawn="1"/>
        </p:nvSpPr>
        <p:spPr>
          <a:xfrm>
            <a:off x="6831130" y="0"/>
            <a:ext cx="2136764" cy="779463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PORTRAITURE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FAME AND CELEBRITY</a:t>
            </a:r>
          </a:p>
        </p:txBody>
      </p:sp>
    </p:spTree>
    <p:extLst>
      <p:ext uri="{BB962C8B-B14F-4D97-AF65-F5344CB8AC3E}">
        <p14:creationId xmlns:p14="http://schemas.microsoft.com/office/powerpoint/2010/main" val="107743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2748C-8CEF-4CBB-9096-63A542BD10E1}"/>
              </a:ext>
            </a:extLst>
          </p:cNvPr>
          <p:cNvSpPr/>
          <p:nvPr userDrawn="1"/>
        </p:nvSpPr>
        <p:spPr>
          <a:xfrm>
            <a:off x="6831130" y="0"/>
            <a:ext cx="2136764" cy="779463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PORTRAITURE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PEOPLE AND FACES</a:t>
            </a:r>
          </a:p>
        </p:txBody>
      </p:sp>
    </p:spTree>
    <p:extLst>
      <p:ext uri="{BB962C8B-B14F-4D97-AF65-F5344CB8AC3E}">
        <p14:creationId xmlns:p14="http://schemas.microsoft.com/office/powerpoint/2010/main" val="23281933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2748C-8CEF-4CBB-9096-63A542BD10E1}"/>
              </a:ext>
            </a:extLst>
          </p:cNvPr>
          <p:cNvSpPr/>
          <p:nvPr userDrawn="1"/>
        </p:nvSpPr>
        <p:spPr>
          <a:xfrm>
            <a:off x="6831130" y="0"/>
            <a:ext cx="2136764" cy="779463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PORTRAITURE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POWER AND ROYALTY</a:t>
            </a:r>
          </a:p>
        </p:txBody>
      </p:sp>
    </p:spTree>
    <p:extLst>
      <p:ext uri="{BB962C8B-B14F-4D97-AF65-F5344CB8AC3E}">
        <p14:creationId xmlns:p14="http://schemas.microsoft.com/office/powerpoint/2010/main" val="381699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472748C-8CEF-4CBB-9096-63A542BD10E1}"/>
              </a:ext>
            </a:extLst>
          </p:cNvPr>
          <p:cNvSpPr/>
          <p:nvPr userDrawn="1"/>
        </p:nvSpPr>
        <p:spPr>
          <a:xfrm>
            <a:off x="6831130" y="0"/>
            <a:ext cx="2136764" cy="779463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PORTRAITURE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SELF</a:t>
            </a:r>
          </a:p>
        </p:txBody>
      </p:sp>
    </p:spTree>
    <p:extLst>
      <p:ext uri="{BB962C8B-B14F-4D97-AF65-F5344CB8AC3E}">
        <p14:creationId xmlns:p14="http://schemas.microsoft.com/office/powerpoint/2010/main" val="3279184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51CE-FC8B-4846-9173-7B2555D3EF2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9792-55E4-4731-BA6B-97836CF7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5719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51CE-FC8B-4846-9173-7B2555D3EF2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9792-55E4-4731-BA6B-97836CF7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186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51CE-FC8B-4846-9173-7B2555D3EF2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9792-55E4-4731-BA6B-97836CF7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0806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C51CE-FC8B-4846-9173-7B2555D3EF2F}" type="datetimeFigureOut">
              <a:rPr lang="en-GB" smtClean="0"/>
              <a:t>05/11/2021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A89792-55E4-4731-BA6B-97836CF707B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881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DEC51CE-FC8B-4846-9173-7B2555D3EF2F}" type="datetimeFigureOut">
              <a:rPr lang="en-GB" smtClean="0"/>
              <a:pPr/>
              <a:t>05/11/2021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A89792-55E4-4731-BA6B-97836CF707B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3835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  <p:sldLayoutId id="2147483676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allacelive.wallacecollection.org:443/eMP/eMuseumPlus?service=ExternalInterface&amp;module=collection&amp;objectId=63427&amp;viewType=detailView" TargetMode="Externa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87338" y="309563"/>
            <a:ext cx="4013200" cy="339725"/>
          </a:xfrm>
        </p:spPr>
        <p:txBody>
          <a:bodyPr>
            <a:normAutofit fontScale="90000"/>
          </a:bodyPr>
          <a:lstStyle/>
          <a:p>
            <a:pPr algn="l"/>
            <a:r>
              <a:rPr lang="de-DE" sz="3200" dirty="0">
                <a:solidFill>
                  <a:schemeClr val="bg1"/>
                </a:solidFill>
                <a:latin typeface="Arial" charset="0"/>
                <a:cs typeface="Arial" charset="0"/>
              </a:rPr>
              <a:t>PORTRAITURE</a:t>
            </a: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213" y="779463"/>
            <a:ext cx="4591671" cy="331787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1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POWER AND ROYALTY</a:t>
            </a:r>
            <a:endParaRPr lang="en-US" sz="1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052" name="Picture 5" descr="WallaceLogoWhite (transparent)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-58738"/>
            <a:ext cx="1930400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 bwMode="auto">
          <a:xfrm>
            <a:off x="303213" y="1645947"/>
            <a:ext cx="4591671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1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KEY WORKS</a:t>
            </a:r>
            <a:endParaRPr lang="en-US" sz="1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ECF5FB-9577-4A96-91F3-829363C1A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71" y="2036472"/>
            <a:ext cx="7311100" cy="28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42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20E0FE-D78F-48A3-ABBD-55BB3B99DE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718" y="530603"/>
            <a:ext cx="4366564" cy="579679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E5F0C55-1B2B-4165-AA7D-F8EDEAABC4CA}"/>
              </a:ext>
            </a:extLst>
          </p:cNvPr>
          <p:cNvSpPr/>
          <p:nvPr/>
        </p:nvSpPr>
        <p:spPr>
          <a:xfrm>
            <a:off x="1" y="4370665"/>
            <a:ext cx="2927758" cy="2021746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813FD2-5A7A-47E9-8A38-EF927536592B}"/>
              </a:ext>
            </a:extLst>
          </p:cNvPr>
          <p:cNvSpPr txBox="1"/>
          <p:nvPr/>
        </p:nvSpPr>
        <p:spPr>
          <a:xfrm>
            <a:off x="243513" y="4445700"/>
            <a:ext cx="33274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Title: Madame de Pompadour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Date: 1759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Size: 91 x 68 cm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Materials: Oil on canvas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Artist: François Boucher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Dates: 1703–1770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Place: France</a:t>
            </a:r>
          </a:p>
          <a:p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6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2EC08E-CA36-4A59-A9FA-FBCAF0D2271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542" y="243280"/>
            <a:ext cx="5259766" cy="624560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367723-6437-427B-A9B0-9922983E5C51}"/>
              </a:ext>
            </a:extLst>
          </p:cNvPr>
          <p:cNvSpPr/>
          <p:nvPr/>
        </p:nvSpPr>
        <p:spPr>
          <a:xfrm>
            <a:off x="1" y="3911453"/>
            <a:ext cx="2709644" cy="2044730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13">
            <a:extLst>
              <a:ext uri="{FF2B5EF4-FFF2-40B4-BE49-F238E27FC236}">
                <a16:creationId xmlns:a16="http://schemas.microsoft.com/office/drawing/2014/main" id="{1837E930-90D2-464A-8A6B-9CED14AB0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5" y="4111907"/>
            <a:ext cx="2467051" cy="173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Title: The Rising of the Sun</a:t>
            </a:r>
          </a:p>
          <a:p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Date: 1753</a:t>
            </a:r>
          </a:p>
          <a:p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Size: 318 x 261 cm</a:t>
            </a:r>
          </a:p>
          <a:p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Materials: Oil on canvas</a:t>
            </a:r>
          </a:p>
          <a:p>
            <a:endParaRPr lang="en-US" sz="20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Artist: François Boucher</a:t>
            </a:r>
          </a:p>
          <a:p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Dates: 1703 - 1770</a:t>
            </a:r>
          </a:p>
          <a:p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Place: France</a:t>
            </a:r>
          </a:p>
        </p:txBody>
      </p:sp>
    </p:spTree>
    <p:extLst>
      <p:ext uri="{BB962C8B-B14F-4D97-AF65-F5344CB8AC3E}">
        <p14:creationId xmlns:p14="http://schemas.microsoft.com/office/powerpoint/2010/main" val="1875151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DFDC69D-455C-4EE8-8A56-68F585306A8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4348" y="218114"/>
            <a:ext cx="5300452" cy="64217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28CEBCB-D0EA-4664-859C-FD9B92526C71}"/>
              </a:ext>
            </a:extLst>
          </p:cNvPr>
          <p:cNvSpPr/>
          <p:nvPr/>
        </p:nvSpPr>
        <p:spPr>
          <a:xfrm>
            <a:off x="1" y="3911453"/>
            <a:ext cx="2709644" cy="2044730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1E76C2DC-FD28-43A1-84A6-D21D0F5BF1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925" y="4111907"/>
            <a:ext cx="2467051" cy="1733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Title: The Setting of the Sun</a:t>
            </a:r>
          </a:p>
          <a:p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Date: 1752</a:t>
            </a:r>
          </a:p>
          <a:p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Size: 318 x 261 cm</a:t>
            </a:r>
          </a:p>
          <a:p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Materials: Oil on canvas</a:t>
            </a:r>
          </a:p>
          <a:p>
            <a:endParaRPr lang="en-US" sz="2000" baseline="30000" dirty="0">
              <a:solidFill>
                <a:schemeClr val="bg1"/>
              </a:solidFill>
              <a:latin typeface="Arial" charset="0"/>
              <a:cs typeface="Arial" charset="0"/>
            </a:endParaRPr>
          </a:p>
          <a:p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Artist: François Boucher</a:t>
            </a:r>
          </a:p>
          <a:p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Dates: 1703 - 1770</a:t>
            </a:r>
          </a:p>
          <a:p>
            <a:r>
              <a:rPr lang="en-US" sz="2000" baseline="30000" dirty="0">
                <a:solidFill>
                  <a:schemeClr val="bg1"/>
                </a:solidFill>
                <a:latin typeface="Arial" charset="0"/>
                <a:cs typeface="Arial" charset="0"/>
              </a:rPr>
              <a:t>Place: France</a:t>
            </a:r>
          </a:p>
        </p:txBody>
      </p:sp>
    </p:spTree>
    <p:extLst>
      <p:ext uri="{BB962C8B-B14F-4D97-AF65-F5344CB8AC3E}">
        <p14:creationId xmlns:p14="http://schemas.microsoft.com/office/powerpoint/2010/main" val="3820697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8E3680-4A8E-4E01-8485-4074318954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1835" y="438002"/>
            <a:ext cx="4320330" cy="598199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F53153-D129-4E05-AE9B-4C1DB6AB91A4}"/>
              </a:ext>
            </a:extLst>
          </p:cNvPr>
          <p:cNvSpPr/>
          <p:nvPr/>
        </p:nvSpPr>
        <p:spPr>
          <a:xfrm>
            <a:off x="-25167" y="3884103"/>
            <a:ext cx="2835479" cy="1937858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610617-2A63-4BF9-B725-CDFD35DF2CD6}"/>
              </a:ext>
            </a:extLst>
          </p:cNvPr>
          <p:cNvSpPr txBox="1"/>
          <p:nvPr/>
        </p:nvSpPr>
        <p:spPr>
          <a:xfrm>
            <a:off x="96589" y="3951214"/>
            <a:ext cx="33274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Title: Bust of Lady Wallace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Date: 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</a:rPr>
              <a:t>c.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1872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Height: 71 cm 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Material: Marble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Artist: Charles Auguste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Lebourg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Dates: 1829–1906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Place: France</a:t>
            </a:r>
          </a:p>
          <a:p>
            <a:endParaRPr lang="en-GB" sz="16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730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212" y="0"/>
            <a:ext cx="9144000" cy="6858000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87338" y="309563"/>
            <a:ext cx="4013200" cy="339725"/>
          </a:xfrm>
        </p:spPr>
        <p:txBody>
          <a:bodyPr>
            <a:normAutofit fontScale="90000"/>
          </a:bodyPr>
          <a:lstStyle/>
          <a:p>
            <a:pPr algn="l"/>
            <a:r>
              <a:rPr lang="de-DE" sz="3200" dirty="0">
                <a:solidFill>
                  <a:schemeClr val="bg1"/>
                </a:solidFill>
                <a:latin typeface="Arial" charset="0"/>
                <a:cs typeface="Arial" charset="0"/>
              </a:rPr>
              <a:t>PORTRAITURE</a:t>
            </a: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213" y="779463"/>
            <a:ext cx="4591671" cy="331787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1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LOVE, MARRIAGE AND LOYALTY</a:t>
            </a:r>
            <a:endParaRPr lang="en-US" sz="1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052" name="Picture 5" descr="WallaceLogoWhite (transparent)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-58738"/>
            <a:ext cx="1930400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 bwMode="auto">
          <a:xfrm>
            <a:off x="303213" y="1645947"/>
            <a:ext cx="4591671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1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KEY WORKS</a:t>
            </a:r>
            <a:endParaRPr lang="en-US" sz="1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D0E200-95D6-4057-8494-1FFA9FF502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176" y="2036472"/>
            <a:ext cx="3919362" cy="448654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665D5B-D8AF-46D0-A0FC-59AA2EEFAB9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0939" y="894558"/>
            <a:ext cx="4602121" cy="568144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4323A24C-2681-4B40-8C2A-415B0326ADEE}"/>
              </a:ext>
            </a:extLst>
          </p:cNvPr>
          <p:cNvGrpSpPr/>
          <p:nvPr/>
        </p:nvGrpSpPr>
        <p:grpSpPr>
          <a:xfrm>
            <a:off x="0" y="3735280"/>
            <a:ext cx="3070371" cy="2195737"/>
            <a:chOff x="8739242" y="1677880"/>
            <a:chExt cx="3452759" cy="2583402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1C17AC5-CFF6-4C4D-A18D-7E24AD95C76C}"/>
                </a:ext>
              </a:extLst>
            </p:cNvPr>
            <p:cNvSpPr/>
            <p:nvPr/>
          </p:nvSpPr>
          <p:spPr>
            <a:xfrm>
              <a:off x="8739242" y="1677880"/>
              <a:ext cx="3452759" cy="2583402"/>
            </a:xfrm>
            <a:prstGeom prst="rect">
              <a:avLst/>
            </a:prstGeom>
            <a:solidFill>
              <a:srgbClr val="4769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1ECBEBD-56C4-4460-A8F3-51123FC69318}"/>
                </a:ext>
              </a:extLst>
            </p:cNvPr>
            <p:cNvSpPr txBox="1"/>
            <p:nvPr/>
          </p:nvSpPr>
          <p:spPr>
            <a:xfrm>
              <a:off x="8925345" y="1740423"/>
              <a:ext cx="3080551" cy="212365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Title: The Laughing Cavalier</a:t>
              </a:r>
            </a:p>
            <a:p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Date: 1624</a:t>
              </a:r>
            </a:p>
            <a:p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Size: 83 x 67.3 cm</a:t>
              </a:r>
            </a:p>
            <a:p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Materials: Oil on canvas</a:t>
              </a:r>
            </a:p>
            <a:p>
              <a:endParaRPr lang="en-GB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Artist: Frans Hals</a:t>
              </a:r>
            </a:p>
            <a:p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Dates: 1582/3–1666</a:t>
              </a:r>
            </a:p>
            <a:p>
              <a:r>
                <a:rPr lang="en-GB" sz="16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Place: The Netherlands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4475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A747C6-D0DB-4ED6-9CD0-A15F86261B6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3068" y="0"/>
            <a:ext cx="407786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6362A8-DFE1-4536-9067-00812D14FE2D}"/>
              </a:ext>
            </a:extLst>
          </p:cNvPr>
          <p:cNvSpPr/>
          <p:nvPr/>
        </p:nvSpPr>
        <p:spPr>
          <a:xfrm>
            <a:off x="0" y="3429000"/>
            <a:ext cx="2650921" cy="2067274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6BF710-61CA-4DE4-BA79-9DDE2176AB71}"/>
              </a:ext>
            </a:extLst>
          </p:cNvPr>
          <p:cNvSpPr txBox="1"/>
          <p:nvPr/>
        </p:nvSpPr>
        <p:spPr>
          <a:xfrm>
            <a:off x="96781" y="3554696"/>
            <a:ext cx="2801144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Marie de Raet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1631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Size: 213.3 x 114.5 cm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Materials: Oil on canvas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Artist: Anthony van Dyck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Dates: 1599–1641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Place: Southern Netherlands</a:t>
            </a:r>
          </a:p>
        </p:txBody>
      </p:sp>
    </p:spTree>
    <p:extLst>
      <p:ext uri="{BB962C8B-B14F-4D97-AF65-F5344CB8AC3E}">
        <p14:creationId xmlns:p14="http://schemas.microsoft.com/office/powerpoint/2010/main" val="2434664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2ADFC8C-39D1-457F-A579-EDC3CF94A90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5930" y="17755"/>
            <a:ext cx="3972139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FD3D44CE-AF67-4045-8E68-52946EB3FA8A}"/>
              </a:ext>
            </a:extLst>
          </p:cNvPr>
          <p:cNvGrpSpPr/>
          <p:nvPr/>
        </p:nvGrpSpPr>
        <p:grpSpPr>
          <a:xfrm>
            <a:off x="0" y="3386831"/>
            <a:ext cx="2827090" cy="2015679"/>
            <a:chOff x="0" y="3386831"/>
            <a:chExt cx="3277588" cy="212444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B879019F-3C82-4F4B-B388-83684255C3EC}"/>
                </a:ext>
              </a:extLst>
            </p:cNvPr>
            <p:cNvSpPr/>
            <p:nvPr/>
          </p:nvSpPr>
          <p:spPr>
            <a:xfrm>
              <a:off x="0" y="3386831"/>
              <a:ext cx="3020037" cy="2124445"/>
            </a:xfrm>
            <a:prstGeom prst="rect">
              <a:avLst/>
            </a:prstGeom>
            <a:solidFill>
              <a:srgbClr val="47695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latin typeface="Arial" panose="020B0604020202020204" pitchFamily="34" charset="0"/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F1B565B4-55AE-4DE3-BDE9-52A6D5838E80}"/>
                </a:ext>
              </a:extLst>
            </p:cNvPr>
            <p:cNvSpPr txBox="1"/>
            <p:nvPr/>
          </p:nvSpPr>
          <p:spPr>
            <a:xfrm>
              <a:off x="118750" y="3461668"/>
              <a:ext cx="3158838" cy="167661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Title: Philippe Le Roy</a:t>
              </a:r>
            </a:p>
            <a:p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Date: 1630</a:t>
              </a:r>
            </a:p>
            <a:p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Size: 213.3 x 114.5 cm</a:t>
              </a:r>
            </a:p>
            <a:p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Materials: Oil on canvas</a:t>
              </a:r>
            </a:p>
            <a:p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Artist: Anthony van Dyck</a:t>
              </a:r>
            </a:p>
            <a:p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Dates: 1599–1641</a:t>
              </a:r>
            </a:p>
            <a:p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Place: Southern Netherlands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8483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519C74-7FA8-4140-8D1A-A88A98DD563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7404" y="873788"/>
            <a:ext cx="3643855" cy="468429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9D8FDAD-82A0-4738-952B-94CBD2D6A2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937" y="873787"/>
            <a:ext cx="3700536" cy="468429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5B93D4-0D40-4968-81C7-7DC4AD463D69}"/>
              </a:ext>
            </a:extLst>
          </p:cNvPr>
          <p:cNvSpPr/>
          <p:nvPr/>
        </p:nvSpPr>
        <p:spPr>
          <a:xfrm>
            <a:off x="0" y="5113538"/>
            <a:ext cx="7189365" cy="1581385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688F9-270D-406B-8289-A2DBD60D7E7F}"/>
              </a:ext>
            </a:extLst>
          </p:cNvPr>
          <p:cNvSpPr txBox="1"/>
          <p:nvPr/>
        </p:nvSpPr>
        <p:spPr>
          <a:xfrm>
            <a:off x="817857" y="5249686"/>
            <a:ext cx="2553706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Portrait of a Gentleman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17th Century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 unknown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Germany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EA317A-048C-4F3F-A7D8-9654DEC445D1}"/>
              </a:ext>
            </a:extLst>
          </p:cNvPr>
          <p:cNvSpPr txBox="1"/>
          <p:nvPr/>
        </p:nvSpPr>
        <p:spPr>
          <a:xfrm>
            <a:off x="5267042" y="5249686"/>
            <a:ext cx="2330848" cy="13080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Portrait of a Lady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17th Century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 unknown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Northern Germany</a:t>
            </a:r>
          </a:p>
          <a:p>
            <a:endParaRPr lang="en-GB" sz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D039D49-A348-4067-B63F-449A8398A0E7}"/>
              </a:ext>
            </a:extLst>
          </p:cNvPr>
          <p:cNvSpPr/>
          <p:nvPr/>
        </p:nvSpPr>
        <p:spPr>
          <a:xfrm>
            <a:off x="3120705" y="5254426"/>
            <a:ext cx="182162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Materials: Wax, painted and gilded, silk, wood, glass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Size: 15.2 x 10.8 cm</a:t>
            </a:r>
          </a:p>
        </p:txBody>
      </p:sp>
    </p:spTree>
    <p:extLst>
      <p:ext uri="{BB962C8B-B14F-4D97-AF65-F5344CB8AC3E}">
        <p14:creationId xmlns:p14="http://schemas.microsoft.com/office/powerpoint/2010/main" val="352935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3DE46E-6C7A-4F0D-992E-B3AC3A72B60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9034" y="251669"/>
            <a:ext cx="4105931" cy="63546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E08A76-4F72-4F5A-8CEC-CD4ADF1ACD55}"/>
              </a:ext>
            </a:extLst>
          </p:cNvPr>
          <p:cNvSpPr/>
          <p:nvPr/>
        </p:nvSpPr>
        <p:spPr>
          <a:xfrm>
            <a:off x="0" y="2982898"/>
            <a:ext cx="2818701" cy="2344111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3CB1291-9EA0-41B8-86BF-FEEA285BC000}"/>
              </a:ext>
            </a:extLst>
          </p:cNvPr>
          <p:cNvSpPr txBox="1"/>
          <p:nvPr/>
        </p:nvSpPr>
        <p:spPr>
          <a:xfrm>
            <a:off x="199508" y="3138984"/>
            <a:ext cx="2685735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Mrs Mary Robinson (Perdita)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1781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Size: 233.7 x 153 cm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Materials: Oil on canvas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Artist: Thomas Gainsborough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Dates: 1727–1788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Place: England</a:t>
            </a:r>
          </a:p>
        </p:txBody>
      </p:sp>
    </p:spTree>
    <p:extLst>
      <p:ext uri="{BB962C8B-B14F-4D97-AF65-F5344CB8AC3E}">
        <p14:creationId xmlns:p14="http://schemas.microsoft.com/office/powerpoint/2010/main" val="30740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1BDC35-A459-44B4-BE14-0EDB6CD539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857" y="475523"/>
            <a:ext cx="4798226" cy="59069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19E1E15-16CF-423E-A340-80BD2048CCAB}"/>
              </a:ext>
            </a:extLst>
          </p:cNvPr>
          <p:cNvSpPr/>
          <p:nvPr/>
        </p:nvSpPr>
        <p:spPr>
          <a:xfrm>
            <a:off x="0" y="3224815"/>
            <a:ext cx="2885813" cy="2278364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6F7D13-BC98-447C-94F2-13452AF1275E}"/>
              </a:ext>
            </a:extLst>
          </p:cNvPr>
          <p:cNvSpPr txBox="1"/>
          <p:nvPr/>
        </p:nvSpPr>
        <p:spPr>
          <a:xfrm>
            <a:off x="134530" y="3348334"/>
            <a:ext cx="2658533" cy="203132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Title: Prince Baltasar Carlos in Silver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Date: 1633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Size: 117.8 x 95.9 cm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Materials: Oil on canvas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Artist: Diego Velázquez 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Dates: 1599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–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1660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Place: Spain</a:t>
            </a:r>
          </a:p>
        </p:txBody>
      </p:sp>
    </p:spTree>
    <p:extLst>
      <p:ext uri="{BB962C8B-B14F-4D97-AF65-F5344CB8AC3E}">
        <p14:creationId xmlns:p14="http://schemas.microsoft.com/office/powerpoint/2010/main" val="1329220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3F6E37E-0A8E-498B-849E-BA431F24225D}"/>
              </a:ext>
            </a:extLst>
          </p:cNvPr>
          <p:cNvSpPr/>
          <p:nvPr/>
        </p:nvSpPr>
        <p:spPr>
          <a:xfrm>
            <a:off x="1" y="5049362"/>
            <a:ext cx="8363824" cy="1141714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4B441E-B647-406C-8321-18E07D110A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3062" y="1425652"/>
            <a:ext cx="2749692" cy="3286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9D5F9E-83B5-4AD8-B03F-EE4A52261A3F}"/>
              </a:ext>
            </a:extLst>
          </p:cNvPr>
          <p:cNvSpPr txBox="1"/>
          <p:nvPr/>
        </p:nvSpPr>
        <p:spPr>
          <a:xfrm>
            <a:off x="301842" y="5155434"/>
            <a:ext cx="2749692" cy="123110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John Hazlitt</a:t>
            </a:r>
          </a:p>
          <a:p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‘Perdita’ Robinson, after Reynolds</a:t>
            </a:r>
            <a:endParaRPr lang="en-GB" sz="14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1790–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1830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8903135-B5D8-47B3-BE39-6BCAE7ACE9C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79176" y="1425652"/>
            <a:ext cx="2749692" cy="32819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DB4F76-0FC6-4035-AF1E-A8F067E5688C}"/>
              </a:ext>
            </a:extLst>
          </p:cNvPr>
          <p:cNvSpPr txBox="1"/>
          <p:nvPr/>
        </p:nvSpPr>
        <p:spPr>
          <a:xfrm>
            <a:off x="3267955" y="5155434"/>
            <a:ext cx="274969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Joshua Reynolds</a:t>
            </a:r>
          </a:p>
          <a:p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Mary Robinson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1783–1784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457628-13F2-40B6-8742-F5BF16E76D9C}"/>
              </a:ext>
            </a:extLst>
          </p:cNvPr>
          <p:cNvSpPr txBox="1"/>
          <p:nvPr/>
        </p:nvSpPr>
        <p:spPr>
          <a:xfrm>
            <a:off x="6234067" y="5155434"/>
            <a:ext cx="272349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George Romney</a:t>
            </a:r>
          </a:p>
          <a:p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Mrs Mary Robinson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1780–1781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4F100BD-EBAB-4D0E-BAC7-7BAF2978230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5290" y="1425653"/>
            <a:ext cx="2723497" cy="328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4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227F072-D0B4-47BA-B785-0533E8D5FBD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8917" y="577931"/>
            <a:ext cx="4345498" cy="577253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FDCB802-6E6F-4D89-9B42-2286E885BF1C}"/>
              </a:ext>
            </a:extLst>
          </p:cNvPr>
          <p:cNvSpPr/>
          <p:nvPr/>
        </p:nvSpPr>
        <p:spPr>
          <a:xfrm>
            <a:off x="1" y="3725527"/>
            <a:ext cx="2541864" cy="2121600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499971-19C5-41D2-B4C9-B4C7803846E0}"/>
              </a:ext>
            </a:extLst>
          </p:cNvPr>
          <p:cNvSpPr txBox="1"/>
          <p:nvPr/>
        </p:nvSpPr>
        <p:spPr>
          <a:xfrm>
            <a:off x="132939" y="3879694"/>
            <a:ext cx="3213717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Maria Cosway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1785–90 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Size: 7.1 x 5.8 cm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Materials: Painted on ivory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Artist: Richard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Cosway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Dates: 1742–1821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Place: England</a:t>
            </a:r>
          </a:p>
        </p:txBody>
      </p:sp>
    </p:spTree>
    <p:extLst>
      <p:ext uri="{BB962C8B-B14F-4D97-AF65-F5344CB8AC3E}">
        <p14:creationId xmlns:p14="http://schemas.microsoft.com/office/powerpoint/2010/main" val="20959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87338" y="309563"/>
            <a:ext cx="4013200" cy="339725"/>
          </a:xfrm>
        </p:spPr>
        <p:txBody>
          <a:bodyPr>
            <a:normAutofit fontScale="90000"/>
          </a:bodyPr>
          <a:lstStyle/>
          <a:p>
            <a:pPr algn="l"/>
            <a:r>
              <a:rPr lang="de-DE" sz="3200" dirty="0">
                <a:solidFill>
                  <a:schemeClr val="bg1"/>
                </a:solidFill>
                <a:latin typeface="Arial" charset="0"/>
                <a:cs typeface="Arial" charset="0"/>
              </a:rPr>
              <a:t>PORTRAITURE</a:t>
            </a: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213" y="779463"/>
            <a:ext cx="4591671" cy="331787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1800" dirty="0">
                <a:solidFill>
                  <a:schemeClr val="bg1"/>
                </a:solidFill>
                <a:latin typeface="Arial"/>
                <a:cs typeface="Arial"/>
              </a:rPr>
              <a:t>PEOPLE AND FACES</a:t>
            </a:r>
            <a:endParaRPr lang="en-US" sz="1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052" name="Picture 5" descr="WallaceLogoWhite (transparent)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-58738"/>
            <a:ext cx="1930400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 bwMode="auto">
          <a:xfrm>
            <a:off x="287338" y="1489623"/>
            <a:ext cx="4591671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1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KEY WORKS</a:t>
            </a:r>
            <a:endParaRPr lang="en-US" sz="1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F47442-0985-437B-9609-7D6B28B62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377" y="1862690"/>
            <a:ext cx="4947670" cy="4840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01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437EB3-1CEB-4497-BB3E-F3147F144EE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7523" y="388777"/>
            <a:ext cx="4682257" cy="608044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5E3233-DB2A-4F76-BCEA-DA08992CA663}"/>
              </a:ext>
            </a:extLst>
          </p:cNvPr>
          <p:cNvSpPr/>
          <p:nvPr/>
        </p:nvSpPr>
        <p:spPr>
          <a:xfrm>
            <a:off x="-25166" y="3884102"/>
            <a:ext cx="2558642" cy="2000547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49C1430-AFED-4134-80E0-F0C880CF8CF2}"/>
              </a:ext>
            </a:extLst>
          </p:cNvPr>
          <p:cNvSpPr txBox="1"/>
          <p:nvPr/>
        </p:nvSpPr>
        <p:spPr>
          <a:xfrm>
            <a:off x="144226" y="3987976"/>
            <a:ext cx="2389249" cy="17927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Title: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 Young Archer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1639–1640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66.2 x 50.8 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Oil on oak panel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Artist: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Govaert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Flinck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 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Dates: 1615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–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1660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Place: The Netherlands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14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765D7A-9374-48C8-903D-2D713D52FC1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03990" y="889462"/>
            <a:ext cx="6736019" cy="577139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AF75228-EAC5-4C87-91D3-F0F615E730D4}"/>
              </a:ext>
            </a:extLst>
          </p:cNvPr>
          <p:cNvSpPr/>
          <p:nvPr/>
        </p:nvSpPr>
        <p:spPr>
          <a:xfrm>
            <a:off x="0" y="4446164"/>
            <a:ext cx="4269995" cy="2000547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6DF050-F519-4847-B596-5485E2E7E658}"/>
              </a:ext>
            </a:extLst>
          </p:cNvPr>
          <p:cNvSpPr txBox="1"/>
          <p:nvPr/>
        </p:nvSpPr>
        <p:spPr>
          <a:xfrm>
            <a:off x="200456" y="4543755"/>
            <a:ext cx="4069539" cy="173124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Title: </a:t>
            </a:r>
            <a:r>
              <a:rPr lang="en-US" sz="1350" dirty="0" err="1">
                <a:solidFill>
                  <a:schemeClr val="bg1"/>
                </a:solidFill>
                <a:latin typeface="Arial" panose="020B0604020202020204" pitchFamily="34" charset="0"/>
              </a:rPr>
              <a:t>Jochem</a:t>
            </a:r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 van Aras with his Wife and Daughter</a:t>
            </a:r>
            <a:endParaRPr lang="en-US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Date: 1654</a:t>
            </a:r>
            <a:endParaRPr lang="en-US" sz="135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Size: 169.5 x 197.2 cm</a:t>
            </a:r>
            <a:endParaRPr lang="en-US" sz="135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Materials: Oil on canvas</a:t>
            </a:r>
          </a:p>
          <a:p>
            <a:endParaRPr lang="en-US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Artist: Bartolomeus van der Helst </a:t>
            </a:r>
          </a:p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Dates: 1613–1670</a:t>
            </a:r>
            <a:endParaRPr lang="en-US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50" dirty="0">
                <a:solidFill>
                  <a:schemeClr val="bg1"/>
                </a:solidFill>
                <a:latin typeface="Arial" panose="020B0604020202020204" pitchFamily="34" charset="0"/>
              </a:rPr>
              <a:t>Place: The Netherlands</a:t>
            </a:r>
            <a:endParaRPr lang="en-US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31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8358E7A-696D-41BD-98C6-634DF6F8B91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21659" y="1047367"/>
            <a:ext cx="6700682" cy="53338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D72B43-AFC0-456D-BEFB-517EEF411E9C}"/>
              </a:ext>
            </a:extLst>
          </p:cNvPr>
          <p:cNvSpPr/>
          <p:nvPr/>
        </p:nvSpPr>
        <p:spPr>
          <a:xfrm>
            <a:off x="0" y="4945309"/>
            <a:ext cx="2400966" cy="1015069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B58906-01CE-4FE1-B5F8-1DB15C0FCAB2}"/>
              </a:ext>
            </a:extLst>
          </p:cNvPr>
          <p:cNvSpPr txBox="1"/>
          <p:nvPr/>
        </p:nvSpPr>
        <p:spPr>
          <a:xfrm>
            <a:off x="159708" y="5095052"/>
            <a:ext cx="2241258" cy="71558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Gonzales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Coques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A Gentleman with his two Daughters, 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. 1664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41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393804-4F25-4238-8C49-D75B8EDBB6B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51" y="973123"/>
            <a:ext cx="7939646" cy="526828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517F06E-CAD3-4675-BD4E-2C281A7E403B}"/>
              </a:ext>
            </a:extLst>
          </p:cNvPr>
          <p:cNvSpPr/>
          <p:nvPr/>
        </p:nvSpPr>
        <p:spPr>
          <a:xfrm>
            <a:off x="-1" y="4945309"/>
            <a:ext cx="2734811" cy="1015069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D5A35E-57EF-4E64-B24F-E5D9F6CA0F25}"/>
              </a:ext>
            </a:extLst>
          </p:cNvPr>
          <p:cNvSpPr txBox="1"/>
          <p:nvPr/>
        </p:nvSpPr>
        <p:spPr>
          <a:xfrm>
            <a:off x="116117" y="5095052"/>
            <a:ext cx="2534803" cy="715581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Gonzales </a:t>
            </a:r>
            <a:r>
              <a:rPr lang="en-US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Coques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,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 Family Group by a Fountain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1655–1660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7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17FF2EF-F600-4791-9506-0824F307CA5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8964" y="345772"/>
            <a:ext cx="4777713" cy="616645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87E848B-E293-4AFA-9CCB-CCED74F2C249}"/>
              </a:ext>
            </a:extLst>
          </p:cNvPr>
          <p:cNvSpPr/>
          <p:nvPr/>
        </p:nvSpPr>
        <p:spPr>
          <a:xfrm>
            <a:off x="0" y="4945309"/>
            <a:ext cx="2400966" cy="1015069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AA74D4-165F-41D5-9C82-241A8A3E6EB8}"/>
              </a:ext>
            </a:extLst>
          </p:cNvPr>
          <p:cNvSpPr txBox="1"/>
          <p:nvPr/>
        </p:nvSpPr>
        <p:spPr>
          <a:xfrm>
            <a:off x="178466" y="5077420"/>
            <a:ext cx="2222500" cy="92333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Rembrandt and Studio,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Jean </a:t>
            </a:r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Pellicorne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with his Son Caspar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c.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1632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endParaRPr lang="en-US" sz="13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493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2E7EAF-E077-48AE-85FC-2C77F9D5B3C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600" y="345772"/>
            <a:ext cx="4889314" cy="616645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3FCB66-DE84-49AA-B724-11BA2B0AE6B8}"/>
              </a:ext>
            </a:extLst>
          </p:cNvPr>
          <p:cNvSpPr/>
          <p:nvPr/>
        </p:nvSpPr>
        <p:spPr>
          <a:xfrm>
            <a:off x="0" y="4821605"/>
            <a:ext cx="2961314" cy="1138773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0E6C288-D5F9-40D3-9CAC-66025A7F1B2A}"/>
              </a:ext>
            </a:extLst>
          </p:cNvPr>
          <p:cNvSpPr txBox="1"/>
          <p:nvPr/>
        </p:nvSpPr>
        <p:spPr>
          <a:xfrm>
            <a:off x="155193" y="4928531"/>
            <a:ext cx="2713841" cy="931024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Rembrandt and Studio,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Susanna van Collen, Wife of Jean </a:t>
            </a:r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Pellicorne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with her Daughter Anna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c.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1632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151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BBF050-5E68-4959-82DA-5A21D00C53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2615" y="419107"/>
            <a:ext cx="4966285" cy="601978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814C3E8-7830-408B-9EA6-D94CAE926A67}"/>
              </a:ext>
            </a:extLst>
          </p:cNvPr>
          <p:cNvSpPr/>
          <p:nvPr/>
        </p:nvSpPr>
        <p:spPr>
          <a:xfrm>
            <a:off x="-25167" y="3884102"/>
            <a:ext cx="2835479" cy="2000547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56F523-AFAC-4BC0-A914-4173DA47305E}"/>
              </a:ext>
            </a:extLst>
          </p:cNvPr>
          <p:cNvSpPr txBox="1"/>
          <p:nvPr/>
        </p:nvSpPr>
        <p:spPr>
          <a:xfrm>
            <a:off x="210074" y="3974285"/>
            <a:ext cx="2247900" cy="2000548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Titus, the Artist's Son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Date: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c.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1657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Size: 68.5 x 57.3 cm</a:t>
            </a:r>
            <a:endParaRPr lang="en-US" sz="1400" i="1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Materials: Oil on canvas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Artist: Rembrandt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Dates: 1606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–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1669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Place: The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Netherlands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3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4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ECF0D8A-DA3F-4CC9-A33F-32D8DAEB80D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868" y="423644"/>
            <a:ext cx="4682870" cy="601071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419A4E-A06A-45C6-A3E6-E8E74C25FA75}"/>
              </a:ext>
            </a:extLst>
          </p:cNvPr>
          <p:cNvSpPr/>
          <p:nvPr/>
        </p:nvSpPr>
        <p:spPr>
          <a:xfrm>
            <a:off x="-25167" y="3884103"/>
            <a:ext cx="2483141" cy="1518408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D5C97F8-B382-4BB0-8758-5583ADD51708}"/>
              </a:ext>
            </a:extLst>
          </p:cNvPr>
          <p:cNvSpPr txBox="1"/>
          <p:nvPr/>
        </p:nvSpPr>
        <p:spPr>
          <a:xfrm>
            <a:off x="139351" y="4039363"/>
            <a:ext cx="2137508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Studio of Diego Velázquez (1599–1660),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Prince Baltasar Carlos in the Riding School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,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c.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1640–45 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541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9FE7AB3-CE74-4879-A2EA-6BF1763D20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92671" y="533856"/>
            <a:ext cx="4531582" cy="60376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71721C-3969-48C4-AABC-3ACA55B072B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7698" y="1260349"/>
            <a:ext cx="2440074" cy="32510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70F1FA-EDC5-438B-AA33-FC4F7FAF8E02}"/>
              </a:ext>
            </a:extLst>
          </p:cNvPr>
          <p:cNvSpPr/>
          <p:nvPr/>
        </p:nvSpPr>
        <p:spPr>
          <a:xfrm>
            <a:off x="-1" y="4177717"/>
            <a:ext cx="3699545" cy="1904301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4E92A8-DDB3-4772-86A7-00D8EE01E23F}"/>
              </a:ext>
            </a:extLst>
          </p:cNvPr>
          <p:cNvSpPr txBox="1"/>
          <p:nvPr/>
        </p:nvSpPr>
        <p:spPr>
          <a:xfrm>
            <a:off x="142498" y="4330703"/>
            <a:ext cx="3415964" cy="1577355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Title: Bust of an African Woman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Date: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1650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Size: 72 x 49.2 cm, depth 30.7 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Materials: Black, white and jasper marble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Artist: Unknown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Place: Italy, possibly Rome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885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9AE7BA-1FFF-4387-9689-55EB6AF74B0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90195" y="377628"/>
            <a:ext cx="4349698" cy="610274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1477CDC-ED8B-4335-8BC4-C5A1B5806075}"/>
              </a:ext>
            </a:extLst>
          </p:cNvPr>
          <p:cNvSpPr/>
          <p:nvPr/>
        </p:nvSpPr>
        <p:spPr>
          <a:xfrm>
            <a:off x="0" y="4945309"/>
            <a:ext cx="2961314" cy="1015069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58FE8FB-5D0C-4D3F-BCD4-B269E897A65F}"/>
              </a:ext>
            </a:extLst>
          </p:cNvPr>
          <p:cNvSpPr txBox="1"/>
          <p:nvPr/>
        </p:nvSpPr>
        <p:spPr>
          <a:xfrm>
            <a:off x="145670" y="5202774"/>
            <a:ext cx="2669974" cy="500137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Unknown,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Bust of an African Man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, 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1650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276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DF4ADC-7C4E-44E2-90E7-17EBCED853F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9123" y="398279"/>
            <a:ext cx="4733014" cy="606144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6FDACF-56A7-4EE4-8058-C06BBC8D0BEC}"/>
              </a:ext>
            </a:extLst>
          </p:cNvPr>
          <p:cNvSpPr/>
          <p:nvPr/>
        </p:nvSpPr>
        <p:spPr>
          <a:xfrm>
            <a:off x="-25167" y="3884103"/>
            <a:ext cx="3403601" cy="1937858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A023053-6D07-4CD6-9E9B-C3B800230924}"/>
              </a:ext>
            </a:extLst>
          </p:cNvPr>
          <p:cNvSpPr txBox="1"/>
          <p:nvPr/>
        </p:nvSpPr>
        <p:spPr>
          <a:xfrm>
            <a:off x="89599" y="3733495"/>
            <a:ext cx="3403601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Title: Madame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Perregaux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Date: 1789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Materials: Oil on oak panel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Size: 99.6 x 78.5 cm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Artist: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Élisabeth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-Louise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</a:rPr>
              <a:t>Vigée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 Le Brun 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Dates: 1755–1842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Place: France</a:t>
            </a:r>
          </a:p>
          <a:p>
            <a:endParaRPr lang="en-GB" sz="135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50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87338" y="309563"/>
            <a:ext cx="4013200" cy="339725"/>
          </a:xfrm>
        </p:spPr>
        <p:txBody>
          <a:bodyPr>
            <a:normAutofit fontScale="90000"/>
          </a:bodyPr>
          <a:lstStyle/>
          <a:p>
            <a:pPr algn="l"/>
            <a:r>
              <a:rPr lang="de-DE" sz="3200" dirty="0">
                <a:solidFill>
                  <a:schemeClr val="bg1"/>
                </a:solidFill>
                <a:latin typeface="Arial" charset="0"/>
                <a:cs typeface="Arial" charset="0"/>
              </a:rPr>
              <a:t>PORTRAITURE</a:t>
            </a: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213" y="779463"/>
            <a:ext cx="4591671" cy="331787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1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SELF</a:t>
            </a:r>
            <a:endParaRPr lang="en-US" sz="1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052" name="Picture 5" descr="WallaceLogoWhite (transparent)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-58738"/>
            <a:ext cx="1930400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 bwMode="auto">
          <a:xfrm>
            <a:off x="303213" y="1645947"/>
            <a:ext cx="4591671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1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KEY WORKS</a:t>
            </a:r>
            <a:endParaRPr lang="en-US" sz="1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6AF68D8-7EA4-48F2-B4DF-049326FA7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573" y="2036472"/>
            <a:ext cx="3562350" cy="461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042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8579F1-A2DF-4E4E-A398-83D2770A20E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244" y="305137"/>
            <a:ext cx="4850936" cy="624772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3B41C0-3AB7-48A5-8819-7047ECC2AAD9}"/>
              </a:ext>
            </a:extLst>
          </p:cNvPr>
          <p:cNvSpPr/>
          <p:nvPr/>
        </p:nvSpPr>
        <p:spPr>
          <a:xfrm>
            <a:off x="-1" y="3884103"/>
            <a:ext cx="2600587" cy="2076275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D8825-F0C0-466D-A652-4A45E979C8AA}"/>
              </a:ext>
            </a:extLst>
          </p:cNvPr>
          <p:cNvSpPr txBox="1"/>
          <p:nvPr/>
        </p:nvSpPr>
        <p:spPr>
          <a:xfrm>
            <a:off x="119544" y="4005220"/>
            <a:ext cx="237827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Self-Portrait in a Black Cap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Date: 1637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Size:63 x 50.7 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Materials: Oil on oak panel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Artist: Rembrandt ​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Dates: 1606–1669​</a:t>
            </a:r>
          </a:p>
          <a:p>
            <a:pPr fontAlgn="base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Place: The Netherlands</a:t>
            </a:r>
          </a:p>
        </p:txBody>
      </p:sp>
    </p:spTree>
    <p:extLst>
      <p:ext uri="{BB962C8B-B14F-4D97-AF65-F5344CB8AC3E}">
        <p14:creationId xmlns:p14="http://schemas.microsoft.com/office/powerpoint/2010/main" val="26634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5314CD-4DD5-4BE9-B0C0-8E49E44884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5668" y="478249"/>
            <a:ext cx="4509794" cy="59015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89266FA-38B4-4824-820B-7328A62C6B23}"/>
              </a:ext>
            </a:extLst>
          </p:cNvPr>
          <p:cNvSpPr/>
          <p:nvPr/>
        </p:nvSpPr>
        <p:spPr>
          <a:xfrm>
            <a:off x="-25167" y="3884102"/>
            <a:ext cx="3078760" cy="2000547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177270-ECAA-4252-8208-3299A8EE327C}"/>
              </a:ext>
            </a:extLst>
          </p:cNvPr>
          <p:cNvSpPr txBox="1"/>
          <p:nvPr/>
        </p:nvSpPr>
        <p:spPr>
          <a:xfrm>
            <a:off x="148983" y="3976434"/>
            <a:ext cx="2969703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Louis XIV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ea typeface="+mn-lt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. 1699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Size: 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 74.9 x 71.8 cm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Materials: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Bronze, originally gilded</a:t>
            </a:r>
          </a:p>
          <a:p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Artist: 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Antoine </a:t>
            </a:r>
            <a:r>
              <a:rPr lang="en-GB" sz="1400" dirty="0" err="1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Coysevox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 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Dates: 1640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–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1720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Place: France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17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01062DF-2D0B-4D1E-B425-2040DFBE1FA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6499" y="897622"/>
            <a:ext cx="6951002" cy="55325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E8460AA-5A6A-4AC8-B8AA-293F905D0DC5}"/>
              </a:ext>
            </a:extLst>
          </p:cNvPr>
          <p:cNvSpPr/>
          <p:nvPr/>
        </p:nvSpPr>
        <p:spPr>
          <a:xfrm>
            <a:off x="0" y="4945309"/>
            <a:ext cx="2961314" cy="1015069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743C2-917A-47AF-9610-DA2220FC0A7F}"/>
              </a:ext>
            </a:extLst>
          </p:cNvPr>
          <p:cNvSpPr txBox="1"/>
          <p:nvPr/>
        </p:nvSpPr>
        <p:spPr>
          <a:xfrm>
            <a:off x="64005" y="5083511"/>
            <a:ext cx="3081867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French School, 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Madame de </a:t>
            </a:r>
            <a:r>
              <a:rPr lang="en-US" sz="1400" i="1" dirty="0" err="1">
                <a:solidFill>
                  <a:schemeClr val="bg1"/>
                </a:solidFill>
                <a:latin typeface="Arial" panose="020B0604020202020204" pitchFamily="34" charset="0"/>
              </a:rPr>
              <a:t>Ventadour</a:t>
            </a:r>
            <a:r>
              <a:rPr lang="en-US" sz="1400" i="1" dirty="0">
                <a:solidFill>
                  <a:schemeClr val="bg1"/>
                </a:solidFill>
                <a:latin typeface="Arial" panose="020B0604020202020204" pitchFamily="34" charset="0"/>
              </a:rPr>
              <a:t> with Louis XIV and his Heirs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,  1715–1720</a:t>
            </a:r>
            <a:endParaRPr lang="en-GB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15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706970-51D2-45FA-8220-0BF61EE273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7553" y="226598"/>
            <a:ext cx="4248893" cy="643016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5544043-C76F-45BC-AA5F-E6EFE098DDE5}"/>
              </a:ext>
            </a:extLst>
          </p:cNvPr>
          <p:cNvSpPr/>
          <p:nvPr/>
        </p:nvSpPr>
        <p:spPr>
          <a:xfrm>
            <a:off x="0" y="3640821"/>
            <a:ext cx="2659310" cy="2000547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B92962-F172-42F6-BFFA-08BF5D314ED1}"/>
              </a:ext>
            </a:extLst>
          </p:cNvPr>
          <p:cNvSpPr txBox="1"/>
          <p:nvPr/>
        </p:nvSpPr>
        <p:spPr>
          <a:xfrm>
            <a:off x="132671" y="3733153"/>
            <a:ext cx="2314882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George IV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1822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270.5 x 179 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Materials: Oil on canvas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Artist: Thomas Lawrence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Dates: 1769–1830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Place: England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36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B8C7193-CC37-49C0-97BC-540E059612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8378" y="252246"/>
            <a:ext cx="5017648" cy="635350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9055E0A-281E-4F8A-8C95-7EB4CC3EED6F}"/>
              </a:ext>
            </a:extLst>
          </p:cNvPr>
          <p:cNvSpPr/>
          <p:nvPr/>
        </p:nvSpPr>
        <p:spPr>
          <a:xfrm>
            <a:off x="-25166" y="3884102"/>
            <a:ext cx="2457974" cy="2000547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81FA90-538B-44C5-BE29-3174EC015C5A}"/>
              </a:ext>
            </a:extLst>
          </p:cNvPr>
          <p:cNvSpPr txBox="1"/>
          <p:nvPr/>
        </p:nvSpPr>
        <p:spPr>
          <a:xfrm>
            <a:off x="123659" y="3976434"/>
            <a:ext cx="2537825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Queen Victoria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Date: 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1838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Size: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142.5 x 112.5 cm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Materials: </a:t>
            </a:r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ea typeface="+mn-lt"/>
                <a:cs typeface="Arial" panose="020B0604020202020204" pitchFamily="34" charset="0"/>
              </a:rPr>
              <a:t>Oil on canvas</a:t>
            </a:r>
          </a:p>
          <a:p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Artist: Thomas Sully </a:t>
            </a: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Dates: 1783–1872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Place: England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736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287338" y="309563"/>
            <a:ext cx="4013200" cy="339725"/>
          </a:xfrm>
        </p:spPr>
        <p:txBody>
          <a:bodyPr>
            <a:normAutofit fontScale="90000"/>
          </a:bodyPr>
          <a:lstStyle/>
          <a:p>
            <a:pPr algn="l"/>
            <a:r>
              <a:rPr lang="de-DE" sz="3200" dirty="0">
                <a:solidFill>
                  <a:schemeClr val="bg1"/>
                </a:solidFill>
                <a:latin typeface="Arial" charset="0"/>
                <a:cs typeface="Arial" charset="0"/>
              </a:rPr>
              <a:t>PORTRAITURE</a:t>
            </a:r>
            <a:endParaRPr lang="en-US" sz="32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3213" y="779463"/>
            <a:ext cx="4591671" cy="331787"/>
          </a:xfrm>
        </p:spPr>
        <p:txBody>
          <a:bodyPr rtlCol="0">
            <a:normAutofit lnSpcReduction="1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pt-BR" sz="1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FAME AND CELEBRITY</a:t>
            </a:r>
            <a:endParaRPr lang="en-US" sz="1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052" name="Picture 5" descr="WallaceLogoWhite (transparent)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388" y="-58738"/>
            <a:ext cx="1930400" cy="1346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ubtitle 2"/>
          <p:cNvSpPr txBox="1">
            <a:spLocks/>
          </p:cNvSpPr>
          <p:nvPr/>
        </p:nvSpPr>
        <p:spPr bwMode="auto">
          <a:xfrm>
            <a:off x="303213" y="1645947"/>
            <a:ext cx="4591671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fontAlgn="auto">
              <a:spcAft>
                <a:spcPts val="0"/>
              </a:spcAft>
              <a:defRPr/>
            </a:pPr>
            <a:r>
              <a:rPr lang="pt-BR" sz="180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KEY WORKS</a:t>
            </a:r>
            <a:endParaRPr lang="en-US" sz="1800" dirty="0">
              <a:solidFill>
                <a:schemeClr val="bg1"/>
              </a:solidFill>
              <a:latin typeface="Arial"/>
              <a:ea typeface="+mn-ea"/>
              <a:cs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57C20B0-5C45-4E55-8C1C-B48EA4763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781" y="2036472"/>
            <a:ext cx="6783607" cy="340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378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D4225FF-F142-4EF6-B3A9-9B19E2C5B6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76172" y="304909"/>
            <a:ext cx="4639317" cy="62481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E80BFEB-8D55-4C5F-8941-DE88ABEA75F7}"/>
              </a:ext>
            </a:extLst>
          </p:cNvPr>
          <p:cNvSpPr/>
          <p:nvPr/>
        </p:nvSpPr>
        <p:spPr>
          <a:xfrm>
            <a:off x="1" y="3911453"/>
            <a:ext cx="2709644" cy="2092880"/>
          </a:xfrm>
          <a:prstGeom prst="rect">
            <a:avLst/>
          </a:prstGeom>
          <a:solidFill>
            <a:srgbClr val="4769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5880968-4422-4D0D-89B0-5A0A2AE5A725}"/>
              </a:ext>
            </a:extLst>
          </p:cNvPr>
          <p:cNvSpPr txBox="1"/>
          <p:nvPr/>
        </p:nvSpPr>
        <p:spPr>
          <a:xfrm>
            <a:off x="201335" y="4033602"/>
            <a:ext cx="280192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Title: The Lady with a Fan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Date: 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</a:rPr>
              <a:t>c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. 1640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Size: 95 x 70 cm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Materials: Oil on canvas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Artist: Diego Velázquez 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Dates: 1599–1660</a:t>
            </a:r>
          </a:p>
          <a:p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Place: Spain</a:t>
            </a:r>
          </a:p>
          <a:p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170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7522770C2A9F43A4DF2EAB2AD5D829" ma:contentTypeVersion="13" ma:contentTypeDescription="Create a new document." ma:contentTypeScope="" ma:versionID="6beccfcc76cfa35ca298cac7dfbe19c1">
  <xsd:schema xmlns:xsd="http://www.w3.org/2001/XMLSchema" xmlns:xs="http://www.w3.org/2001/XMLSchema" xmlns:p="http://schemas.microsoft.com/office/2006/metadata/properties" xmlns:ns2="a60a0e47-38ee-4e80-b7de-de39f8680f18" xmlns:ns3="b6c89822-0ced-4e32-a50e-4ebae4c389da" targetNamespace="http://schemas.microsoft.com/office/2006/metadata/properties" ma:root="true" ma:fieldsID="2ae299043b3231f192d77043b3d0152e" ns2:_="" ns3:_="">
    <xsd:import namespace="a60a0e47-38ee-4e80-b7de-de39f8680f18"/>
    <xsd:import namespace="b6c89822-0ced-4e32-a50e-4ebae4c389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0a0e47-38ee-4e80-b7de-de39f8680f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89822-0ced-4e32-a50e-4ebae4c389d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EDD167-DDC9-4A67-9562-FFEB458384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0a0e47-38ee-4e80-b7de-de39f8680f18"/>
    <ds:schemaRef ds:uri="b6c89822-0ced-4e32-a50e-4ebae4c389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045F0F9-F9FD-4AD1-BB11-34730D8EA650}">
  <ds:schemaRefs>
    <ds:schemaRef ds:uri="http://schemas.microsoft.com/office/2006/documentManagement/types"/>
    <ds:schemaRef ds:uri="http://schemas.microsoft.com/office/2006/metadata/properties"/>
    <ds:schemaRef ds:uri="b6c89822-0ced-4e32-a50e-4ebae4c389da"/>
    <ds:schemaRef ds:uri="a60a0e47-38ee-4e80-b7de-de39f8680f18"/>
    <ds:schemaRef ds:uri="http://purl.org/dc/dcmitype/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B67C769-72FE-4385-AB26-369657EE377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342</TotalTime>
  <Words>859</Words>
  <Application>Microsoft Office PowerPoint</Application>
  <PresentationFormat>On-screen Show (4:3)</PresentationFormat>
  <Paragraphs>207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MS PGothic</vt:lpstr>
      <vt:lpstr>Arial</vt:lpstr>
      <vt:lpstr>Calibri</vt:lpstr>
      <vt:lpstr>Calibri Light</vt:lpstr>
      <vt:lpstr>Office Theme</vt:lpstr>
      <vt:lpstr>PORTRAITURE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PORTRAITURE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PORTRAITURE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PORTRAITURE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PORTRAITURE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Amy Chang</dc:creator>
  <cp:lastModifiedBy>Amy Chang</cp:lastModifiedBy>
  <cp:revision>73</cp:revision>
  <dcterms:created xsi:type="dcterms:W3CDTF">2021-08-19T12:01:50Z</dcterms:created>
  <dcterms:modified xsi:type="dcterms:W3CDTF">2021-11-05T11:53:41Z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0x0101004D7522770C2A9F43A4DF2EAB2AD5D829</vt:lpwstr>
  </property>
</Properties>
</file>